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2" r:id="rId4"/>
    <p:sldId id="273" r:id="rId5"/>
    <p:sldId id="274" r:id="rId6"/>
    <p:sldId id="275" r:id="rId7"/>
    <p:sldId id="276" r:id="rId8"/>
    <p:sldId id="277" r:id="rId9"/>
    <p:sldId id="279" r:id="rId10"/>
    <p:sldId id="278" r:id="rId11"/>
    <p:sldId id="280" r:id="rId12"/>
    <p:sldId id="281" r:id="rId13"/>
    <p:sldId id="282" r:id="rId14"/>
    <p:sldId id="283" r:id="rId15"/>
    <p:sldId id="284" r:id="rId16"/>
    <p:sldId id="285" r:id="rId17"/>
    <p:sldId id="28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9" autoAdjust="0"/>
    <p:restoredTop sz="94617"/>
  </p:normalViewPr>
  <p:slideViewPr>
    <p:cSldViewPr snapToGrid="0">
      <p:cViewPr varScale="1">
        <p:scale>
          <a:sx n="127" d="100"/>
          <a:sy n="127" d="100"/>
        </p:scale>
        <p:origin x="22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3698-EC02-5A78-1856-E103052B0A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099527-0C1D-07DC-4C1C-BB5101B4AB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4A161D-1B5C-9A83-D75C-B84617520F69}"/>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F63A6BFE-0184-20AA-9185-1CEA4FC9F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934E1F-0992-9AF1-EFD0-E292C2A45A86}"/>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2706785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A5814-24FB-DE1D-9DDF-9F1DA11694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299D9E-3EDC-4551-C75F-B2DD909095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0A4E2F-54F4-45C6-8445-F936160F809D}"/>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F3AE6001-EC31-7517-7221-B58917AEAC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202AA-819C-9C87-FE9C-7F1BD2467C6C}"/>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1140728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D7152A-BDFD-D6EA-E730-FCB11D083B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D7891B-B9C2-11AD-EEDB-61CC634308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108AA-D049-1CDB-2C61-1CF4B2638A17}"/>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B5E3DA06-0866-F9D7-8D1C-37E8AD7C16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71D14B-82CB-53C3-55FC-793B93067B65}"/>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2400250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170E4-ABD8-9985-7765-DB92EB0DDF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DF1E33-18A3-9241-2C4A-4B8E3BFE41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9E663D-311D-81B9-947B-2AF7BF8A3295}"/>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DDB44778-9917-6742-6ED5-4847B39E96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DC1278-916D-FAB7-BBA6-25CC6B38AECD}"/>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1564621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279FA-ADF2-2294-94A8-6A81AE5B0A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FDEB66-3872-0B41-DD88-5EDE1D3DA9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CF60C2-7680-6D96-B01E-F287120A9B84}"/>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4D89F008-3A41-8730-C0A1-C74C7104B7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B1A1CE-4C12-CDED-79D2-E20F06CEC370}"/>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678267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61383-3BA2-5D73-3A6A-CB49006591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EC450E-7566-215F-2B25-FB83759FDB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8C62FB-C4F2-6B60-D553-0A5005BA8C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BB8005-999A-83C6-2987-91C298C3D778}"/>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6" name="Footer Placeholder 5">
            <a:extLst>
              <a:ext uri="{FF2B5EF4-FFF2-40B4-BE49-F238E27FC236}">
                <a16:creationId xmlns:a16="http://schemas.microsoft.com/office/drawing/2014/main" id="{5E1690E3-229C-E5F3-714A-50583DD7C8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204A7D-2058-6605-2A82-D786576DC4FC}"/>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4164023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63F9E-D466-4EC7-0F48-B72DE99854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BD2309-884E-A5F1-C9B1-0EAE847D52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A819B3-5FED-8BD5-14FA-E647A25409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F0CC55-696D-7961-53CB-89F585000E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1F5F67-5F4F-5216-B631-EE6A60CE9B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2EFFE7-346B-798C-822E-B6CC89E1CC43}"/>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8" name="Footer Placeholder 7">
            <a:extLst>
              <a:ext uri="{FF2B5EF4-FFF2-40B4-BE49-F238E27FC236}">
                <a16:creationId xmlns:a16="http://schemas.microsoft.com/office/drawing/2014/main" id="{9FE0B03A-4C72-3A0E-FB29-8737E15FD5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9EA0F2-C414-CC9F-0D72-260BA0A84723}"/>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1509248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DCD69-B5B6-93CD-ED3D-0CDB21D2F0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03C922-A375-E26F-991E-7FFE8FF2AD0F}"/>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4" name="Footer Placeholder 3">
            <a:extLst>
              <a:ext uri="{FF2B5EF4-FFF2-40B4-BE49-F238E27FC236}">
                <a16:creationId xmlns:a16="http://schemas.microsoft.com/office/drawing/2014/main" id="{148D7517-7C53-C8AD-AD46-6191C3AF8C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974AF8-8FA3-F8C9-9D9D-696D7093D7B9}"/>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4056126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9321B5-7ED6-82F5-DB47-EBF360D6E098}"/>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3" name="Footer Placeholder 2">
            <a:extLst>
              <a:ext uri="{FF2B5EF4-FFF2-40B4-BE49-F238E27FC236}">
                <a16:creationId xmlns:a16="http://schemas.microsoft.com/office/drawing/2014/main" id="{D03729D0-D396-DB05-48DE-085A3B4428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55FC59F-B123-933F-819F-F8AF21F95AD9}"/>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702866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CE48D-12A4-3296-F711-050FC0CA2B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BADBAC-1D7F-3E7A-D11E-45B606D171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00C55D-D265-37C5-765D-28965C04C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4CFBC5-0910-BA2D-6871-B02160641125}"/>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6" name="Footer Placeholder 5">
            <a:extLst>
              <a:ext uri="{FF2B5EF4-FFF2-40B4-BE49-F238E27FC236}">
                <a16:creationId xmlns:a16="http://schemas.microsoft.com/office/drawing/2014/main" id="{BB911E1B-9AB4-6C40-66DB-10A81122DF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3EADC0-262B-5F6E-E95D-DE97DCD1936C}"/>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3238543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9F766-12F7-62AA-213E-7CCB96E00A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D85A1B-ACFA-65F2-08F1-5CC9B9467E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519666-52B7-08FB-C7C7-7FC0AA304E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A767DB-1590-C6C5-E95F-8A990C1FB7AB}"/>
              </a:ext>
            </a:extLst>
          </p:cNvPr>
          <p:cNvSpPr>
            <a:spLocks noGrp="1"/>
          </p:cNvSpPr>
          <p:nvPr>
            <p:ph type="dt" sz="half" idx="10"/>
          </p:nvPr>
        </p:nvSpPr>
        <p:spPr/>
        <p:txBody>
          <a:bodyPr/>
          <a:lstStyle/>
          <a:p>
            <a:fld id="{A814FC48-0520-4657-B8C2-874F8097FBE8}" type="datetimeFigureOut">
              <a:rPr lang="en-US" smtClean="0"/>
              <a:t>8/20/26</a:t>
            </a:fld>
            <a:endParaRPr lang="en-US"/>
          </a:p>
        </p:txBody>
      </p:sp>
      <p:sp>
        <p:nvSpPr>
          <p:cNvPr id="6" name="Footer Placeholder 5">
            <a:extLst>
              <a:ext uri="{FF2B5EF4-FFF2-40B4-BE49-F238E27FC236}">
                <a16:creationId xmlns:a16="http://schemas.microsoft.com/office/drawing/2014/main" id="{B5C1CF3B-6827-1A6D-6173-1108CCC420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E906C9-0B3F-32ED-4788-731F0B660DF8}"/>
              </a:ext>
            </a:extLst>
          </p:cNvPr>
          <p:cNvSpPr>
            <a:spLocks noGrp="1"/>
          </p:cNvSpPr>
          <p:nvPr>
            <p:ph type="sldNum" sz="quarter" idx="12"/>
          </p:nvPr>
        </p:nvSpPr>
        <p:spPr/>
        <p:txBody>
          <a:bodyPr/>
          <a:lstStyle/>
          <a:p>
            <a:fld id="{FAD70B9B-6BED-422A-8180-31512A7A8992}" type="slidenum">
              <a:rPr lang="en-US" smtClean="0"/>
              <a:t>‹#›</a:t>
            </a:fld>
            <a:endParaRPr lang="en-US"/>
          </a:p>
        </p:txBody>
      </p:sp>
    </p:spTree>
    <p:extLst>
      <p:ext uri="{BB962C8B-B14F-4D97-AF65-F5344CB8AC3E}">
        <p14:creationId xmlns:p14="http://schemas.microsoft.com/office/powerpoint/2010/main" val="4231076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7BAFB4-138C-8EA7-4B70-0780AFB30F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C53018-043A-D159-348B-0D17E36AA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6C564-0430-CD83-35FB-D82527EF8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14FC48-0520-4657-B8C2-874F8097FBE8}" type="datetimeFigureOut">
              <a:rPr lang="en-US" smtClean="0"/>
              <a:t>8/20/26</a:t>
            </a:fld>
            <a:endParaRPr lang="en-US"/>
          </a:p>
        </p:txBody>
      </p:sp>
      <p:sp>
        <p:nvSpPr>
          <p:cNvPr id="5" name="Footer Placeholder 4">
            <a:extLst>
              <a:ext uri="{FF2B5EF4-FFF2-40B4-BE49-F238E27FC236}">
                <a16:creationId xmlns:a16="http://schemas.microsoft.com/office/drawing/2014/main" id="{A5552036-D971-1309-AF79-B0C8B85A0D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0F2911-748C-F482-E7DB-8E85058A98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70B9B-6BED-422A-8180-31512A7A8992}" type="slidenum">
              <a:rPr lang="en-US" smtClean="0"/>
              <a:t>‹#›</a:t>
            </a:fld>
            <a:endParaRPr lang="en-US"/>
          </a:p>
        </p:txBody>
      </p:sp>
    </p:spTree>
    <p:extLst>
      <p:ext uri="{BB962C8B-B14F-4D97-AF65-F5344CB8AC3E}">
        <p14:creationId xmlns:p14="http://schemas.microsoft.com/office/powerpoint/2010/main" val="7072577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m.egwwritings.org/en/book/114.2329#2329"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F8DD9CB-50A6-AB7B-E382-C20B57A8DE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020"/>
            <a:ext cx="12192000" cy="67532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06E3F3D-9618-E8FA-EEB9-0C582A1EFA06}"/>
              </a:ext>
            </a:extLst>
          </p:cNvPr>
          <p:cNvSpPr>
            <a:spLocks noGrp="1"/>
          </p:cNvSpPr>
          <p:nvPr>
            <p:ph type="ctrTitle"/>
          </p:nvPr>
        </p:nvSpPr>
        <p:spPr>
          <a:xfrm>
            <a:off x="2368627" y="1981720"/>
            <a:ext cx="7656723" cy="1415912"/>
          </a:xfrm>
        </p:spPr>
        <p:style>
          <a:lnRef idx="2">
            <a:schemeClr val="dk1"/>
          </a:lnRef>
          <a:fillRef idx="1">
            <a:schemeClr val="lt1"/>
          </a:fillRef>
          <a:effectRef idx="0">
            <a:schemeClr val="dk1"/>
          </a:effectRef>
          <a:fontRef idx="minor">
            <a:schemeClr val="dk1"/>
          </a:fontRef>
        </p:style>
        <p:txBody>
          <a:bodyPr>
            <a:normAutofit fontScale="90000"/>
          </a:bodyPr>
          <a:lstStyle/>
          <a:p>
            <a:r>
              <a:rPr lang="en-US" sz="5400" dirty="0">
                <a:latin typeface="Britannic Bold" panose="020B0903060703020204" pitchFamily="34" charset="0"/>
                <a:cs typeface="Aharoni" panose="02010803020104030203" pitchFamily="2" charset="-79"/>
              </a:rPr>
              <a:t>Important Principles on Stewardship</a:t>
            </a:r>
          </a:p>
        </p:txBody>
      </p:sp>
      <p:sp>
        <p:nvSpPr>
          <p:cNvPr id="3" name="Subtitle 2">
            <a:extLst>
              <a:ext uri="{FF2B5EF4-FFF2-40B4-BE49-F238E27FC236}">
                <a16:creationId xmlns:a16="http://schemas.microsoft.com/office/drawing/2014/main" id="{7F307E28-8FF9-4C9C-BC65-15AED72BF0D4}"/>
              </a:ext>
            </a:extLst>
          </p:cNvPr>
          <p:cNvSpPr>
            <a:spLocks noGrp="1"/>
          </p:cNvSpPr>
          <p:nvPr>
            <p:ph type="subTitle" idx="1"/>
          </p:nvPr>
        </p:nvSpPr>
        <p:spPr>
          <a:xfrm>
            <a:off x="3040654" y="4037582"/>
            <a:ext cx="5938093" cy="1220217"/>
          </a:xfrm>
        </p:spPr>
        <p:style>
          <a:lnRef idx="2">
            <a:schemeClr val="dk1"/>
          </a:lnRef>
          <a:fillRef idx="1">
            <a:schemeClr val="lt1"/>
          </a:fillRef>
          <a:effectRef idx="0">
            <a:schemeClr val="dk1"/>
          </a:effectRef>
          <a:fontRef idx="minor">
            <a:schemeClr val="dk1"/>
          </a:fontRef>
        </p:style>
        <p:txBody>
          <a:bodyPr>
            <a:normAutofit fontScale="92500"/>
          </a:bodyPr>
          <a:lstStyle/>
          <a:p>
            <a:r>
              <a:rPr lang="en-US" sz="3600" dirty="0">
                <a:latin typeface="Britannic Bold" panose="020B0903060703020204" pitchFamily="34" charset="0"/>
                <a:cs typeface="Aharoni" panose="02010803020104030203" pitchFamily="2" charset="-79"/>
              </a:rPr>
              <a:t>Prepared By:</a:t>
            </a:r>
          </a:p>
          <a:p>
            <a:r>
              <a:rPr lang="en-US" sz="3600" dirty="0">
                <a:latin typeface="Britannic Bold" panose="020B0903060703020204" pitchFamily="34" charset="0"/>
                <a:cs typeface="Aharoni" panose="02010803020104030203" pitchFamily="2" charset="-79"/>
              </a:rPr>
              <a:t>Pastor Ildefonso A Baquilabat</a:t>
            </a:r>
          </a:p>
        </p:txBody>
      </p:sp>
    </p:spTree>
    <p:extLst>
      <p:ext uri="{BB962C8B-B14F-4D97-AF65-F5344CB8AC3E}">
        <p14:creationId xmlns:p14="http://schemas.microsoft.com/office/powerpoint/2010/main" val="1968261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3616543-FD5D-52E7-F070-600D3E3780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9B9F6BD-782A-4742-85A5-B6E6CF6908EC}"/>
              </a:ext>
            </a:extLst>
          </p:cNvPr>
          <p:cNvSpPr>
            <a:spLocks noGrp="1"/>
          </p:cNvSpPr>
          <p:nvPr>
            <p:ph type="title"/>
          </p:nvPr>
        </p:nvSpPr>
        <p:spPr/>
        <p:txBody>
          <a:bodyPr/>
          <a:lstStyle/>
          <a:p>
            <a:pPr marL="342900" marR="0" lvl="0" indent="-342900" algn="ctr">
              <a:spcBef>
                <a:spcPts val="0"/>
              </a:spcBef>
              <a:spcAft>
                <a:spcPts val="0"/>
              </a:spcAft>
            </a:pPr>
            <a:r>
              <a:rPr lang="en-US" b="1" dirty="0">
                <a:latin typeface="Britannic Bold" panose="020B0903060703020204" pitchFamily="34" charset="0"/>
                <a:ea typeface="MS Mincho" panose="02020609040205080304" pitchFamily="49" charset="-128"/>
                <a:cs typeface="Aharoni" panose="02010803020104030203" pitchFamily="2" charset="-79"/>
              </a:rPr>
              <a:t>5</a:t>
            </a:r>
            <a:r>
              <a:rPr lang="en-US" sz="4400" b="1" dirty="0">
                <a:effectLst/>
                <a:latin typeface="Britannic Bold" panose="020B0903060703020204" pitchFamily="34" charset="0"/>
                <a:ea typeface="MS Mincho" panose="02020609040205080304" pitchFamily="49" charset="-128"/>
                <a:cs typeface="Aharoni" panose="02010803020104030203" pitchFamily="2" charset="-79"/>
              </a:rPr>
              <a:t>. Saving to Give and by Giving you Saved </a:t>
            </a:r>
            <a:endParaRPr lang="en-US"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4C773A81-9192-9C72-A79C-3EA9C511410F}"/>
              </a:ext>
            </a:extLst>
          </p:cNvPr>
          <p:cNvSpPr>
            <a:spLocks noGrp="1"/>
          </p:cNvSpPr>
          <p:nvPr>
            <p:ph idx="1"/>
          </p:nvPr>
        </p:nvSpPr>
        <p:spPr>
          <a:xfrm>
            <a:off x="6096000" y="1825625"/>
            <a:ext cx="5932714" cy="4351338"/>
          </a:xfrm>
        </p:spPr>
        <p:style>
          <a:lnRef idx="2">
            <a:schemeClr val="dk1"/>
          </a:lnRef>
          <a:fillRef idx="1">
            <a:schemeClr val="lt1"/>
          </a:fillRef>
          <a:effectRef idx="0">
            <a:schemeClr val="dk1"/>
          </a:effectRef>
          <a:fontRef idx="minor">
            <a:schemeClr val="dk1"/>
          </a:fontRef>
        </p:style>
        <p:txBody>
          <a:bodyPr>
            <a:normAutofit lnSpcReduction="10000"/>
          </a:bodyPr>
          <a:lstStyle/>
          <a:p>
            <a:r>
              <a:rPr lang="en-US" sz="3200" dirty="0">
                <a:effectLst/>
                <a:latin typeface="Britannic Bold" panose="020B0903060703020204" pitchFamily="34" charset="0"/>
                <a:ea typeface="MS Mincho" panose="02020609040205080304" pitchFamily="49" charset="-128"/>
                <a:cs typeface="Aharoni" panose="02010803020104030203" pitchFamily="2" charset="-79"/>
              </a:rPr>
              <a:t>“We need not tax ourselves with rehearsing how much has been given to the cause of God, but rather let us consider how much has been kept back from His treasury to be devoted to the indulgence of self in pleasure seeking and self-gratification” (CS 289.3). </a:t>
            </a:r>
          </a:p>
        </p:txBody>
      </p:sp>
    </p:spTree>
    <p:extLst>
      <p:ext uri="{BB962C8B-B14F-4D97-AF65-F5344CB8AC3E}">
        <p14:creationId xmlns:p14="http://schemas.microsoft.com/office/powerpoint/2010/main" val="1998936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D4B6FFD9-5412-F4A4-3420-409EEE86FA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9B9F6BD-782A-4742-85A5-B6E6CF6908EC}"/>
              </a:ext>
            </a:extLst>
          </p:cNvPr>
          <p:cNvSpPr>
            <a:spLocks noGrp="1"/>
          </p:cNvSpPr>
          <p:nvPr>
            <p:ph type="title"/>
          </p:nvPr>
        </p:nvSpPr>
        <p:spPr/>
        <p:txBody>
          <a:bodyPr/>
          <a:lstStyle/>
          <a:p>
            <a:pPr algn="ctr"/>
            <a:r>
              <a:rPr kumimoji="0" lang="en-US" sz="4400" b="1" i="0" u="none" strike="noStrike" kern="1200" cap="none" spc="0" normalizeH="0" baseline="0" noProof="0" dirty="0">
                <a:ln>
                  <a:noFill/>
                </a:ln>
                <a:solidFill>
                  <a:prstClr val="black"/>
                </a:solidFill>
                <a:effectLst/>
                <a:uLnTx/>
                <a:uFillTx/>
                <a:latin typeface="Britannic Bold" panose="020B0903060703020204" pitchFamily="34" charset="0"/>
                <a:ea typeface="MS Mincho" panose="02020609040205080304" pitchFamily="49" charset="-128"/>
                <a:cs typeface="Aharoni" panose="02010803020104030203" pitchFamily="2" charset="-79"/>
              </a:rPr>
              <a:t>Saving to Give and by Giving you Saved </a:t>
            </a:r>
            <a:endParaRPr lang="en-US" dirty="0">
              <a:latin typeface="Britannic Bold" panose="020B0903060703020204" pitchFamily="34" charset="0"/>
            </a:endParaRPr>
          </a:p>
        </p:txBody>
      </p:sp>
      <p:sp>
        <p:nvSpPr>
          <p:cNvPr id="3" name="Content Placeholder 2">
            <a:extLst>
              <a:ext uri="{FF2B5EF4-FFF2-40B4-BE49-F238E27FC236}">
                <a16:creationId xmlns:a16="http://schemas.microsoft.com/office/drawing/2014/main" id="{4C773A81-9192-9C72-A79C-3EA9C511410F}"/>
              </a:ext>
            </a:extLst>
          </p:cNvPr>
          <p:cNvSpPr>
            <a:spLocks noGrp="1"/>
          </p:cNvSpPr>
          <p:nvPr>
            <p:ph idx="1"/>
          </p:nvPr>
        </p:nvSpPr>
        <p:spPr>
          <a:xfrm>
            <a:off x="5727559" y="1825625"/>
            <a:ext cx="6189785" cy="4351338"/>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r>
              <a:rPr lang="en-US" sz="3200" dirty="0">
                <a:effectLst/>
                <a:latin typeface="Britannic Bold" panose="020B0903060703020204" pitchFamily="34" charset="0"/>
                <a:ea typeface="MS Mincho" panose="02020609040205080304" pitchFamily="49" charset="-128"/>
                <a:cs typeface="Aharoni" panose="02010803020104030203" pitchFamily="2" charset="-79"/>
              </a:rPr>
              <a:t>Most of the time we often heard we would save money to buy something for our self-gratification and satisfaction. </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Seldom be heard to save for the sake of God’s work. </a:t>
            </a:r>
          </a:p>
          <a:p>
            <a:r>
              <a:rPr lang="en-US" sz="3200" dirty="0">
                <a:effectLst/>
                <a:latin typeface="Britannic Bold" panose="020B0903060703020204" pitchFamily="34" charset="0"/>
                <a:ea typeface="MS Mincho" panose="02020609040205080304" pitchFamily="49" charset="-128"/>
                <a:cs typeface="Aharoni" panose="02010803020104030203" pitchFamily="2" charset="-79"/>
              </a:rPr>
              <a:t>The counsel is to make use our time to work to save and to help finish the work the Lord entrusted to us. God pronounce, “ well done thou good and faithful servant” to those only use their time wisely not for them but for the work of God. </a:t>
            </a:r>
          </a:p>
        </p:txBody>
      </p:sp>
    </p:spTree>
    <p:extLst>
      <p:ext uri="{BB962C8B-B14F-4D97-AF65-F5344CB8AC3E}">
        <p14:creationId xmlns:p14="http://schemas.microsoft.com/office/powerpoint/2010/main" val="1273949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67ECCB27-CCAE-4C6A-532C-D517A82706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7679D10-E0E8-8750-A16D-CA9D60371523}"/>
              </a:ext>
            </a:extLst>
          </p:cNvPr>
          <p:cNvSpPr>
            <a:spLocks noGrp="1"/>
          </p:cNvSpPr>
          <p:nvPr>
            <p:ph type="title"/>
          </p:nvPr>
        </p:nvSpPr>
        <p:spPr>
          <a:xfrm>
            <a:off x="838200" y="83773"/>
            <a:ext cx="10515600" cy="1325563"/>
          </a:xfrm>
        </p:spPr>
        <p:txBody>
          <a:bodyPr>
            <a:normAutofit/>
          </a:bodyPr>
          <a:lstStyle/>
          <a:p>
            <a:pPr marL="342900" marR="0" lvl="0" indent="-342900" algn="ctr">
              <a:spcBef>
                <a:spcPts val="0"/>
              </a:spcBef>
              <a:spcAft>
                <a:spcPts val="0"/>
              </a:spcAft>
            </a:pPr>
            <a:r>
              <a:rPr lang="en-US" sz="3600" b="1" dirty="0">
                <a:latin typeface="Britannic Bold" panose="020B0903060703020204" pitchFamily="34" charset="0"/>
                <a:ea typeface="MS Mincho" panose="02020609040205080304" pitchFamily="49" charset="-128"/>
                <a:cs typeface="Aharoni" panose="02010803020104030203" pitchFamily="2" charset="-79"/>
              </a:rPr>
              <a:t>6</a:t>
            </a:r>
            <a:r>
              <a:rPr lang="en-US" sz="3600" b="1" dirty="0">
                <a:effectLst/>
                <a:latin typeface="Britannic Bold" panose="020B0903060703020204" pitchFamily="34" charset="0"/>
                <a:ea typeface="MS Mincho" panose="02020609040205080304" pitchFamily="49" charset="-128"/>
                <a:cs typeface="Aharoni" panose="02010803020104030203" pitchFamily="2" charset="-79"/>
              </a:rPr>
              <a:t>. Vows and Pledges are Sacred so Never Pledge nor Vows if no plan to fulfill it</a:t>
            </a:r>
            <a:endParaRPr lang="en-US" sz="36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8C1D29D4-91ED-616F-020E-BA2CD409FAE6}"/>
              </a:ext>
            </a:extLst>
          </p:cNvPr>
          <p:cNvSpPr>
            <a:spLocks noGrp="1"/>
          </p:cNvSpPr>
          <p:nvPr>
            <p:ph idx="1"/>
          </p:nvPr>
        </p:nvSpPr>
        <p:spPr>
          <a:xfrm>
            <a:off x="5094514" y="1825625"/>
            <a:ext cx="6742444" cy="4351338"/>
          </a:xfrm>
        </p:spPr>
        <p:style>
          <a:lnRef idx="2">
            <a:schemeClr val="dk1"/>
          </a:lnRef>
          <a:fillRef idx="1">
            <a:schemeClr val="lt1"/>
          </a:fillRef>
          <a:effectRef idx="0">
            <a:schemeClr val="dk1"/>
          </a:effectRef>
          <a:fontRef idx="minor">
            <a:schemeClr val="dk1"/>
          </a:fontRef>
        </p:style>
        <p:txBody>
          <a:bodyPr>
            <a:normAutofit lnSpcReduction="10000"/>
          </a:bodyPr>
          <a:lstStyle/>
          <a:p>
            <a:pPr marL="0" marR="0">
              <a:spcBef>
                <a:spcPts val="0"/>
              </a:spcBef>
              <a:spcAft>
                <a:spcPts val="0"/>
              </a:spcAft>
            </a:pPr>
            <a:r>
              <a:rPr lang="en-US" sz="32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“Let everyone review his past life and see if any unpaid, unredeemed pledges have been neglected, and then make extra exertions to pay the “uttermost farthing;” for we must all meet and abide the final issue of a tribunal where nothing will stand the test but integrity and veracity” (</a:t>
            </a:r>
            <a:r>
              <a:rPr lang="en-US" sz="3200" u="sng"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hlinkClick r:id="rId3"/>
              </a:rPr>
              <a:t>Testimonies for the Church 4:473-476</a:t>
            </a:r>
            <a:r>
              <a:rPr lang="en-US" sz="32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 </a:t>
            </a:r>
            <a:endParaRPr lang="en-US" sz="3200" dirty="0">
              <a:effectLst/>
              <a:latin typeface="Britannic Bold" panose="020B0903060703020204" pitchFamily="34" charset="0"/>
              <a:ea typeface="MS Mincho" panose="02020609040205080304" pitchFamily="49" charset="-128"/>
              <a:cs typeface="Aharoni" panose="02010803020104030203" pitchFamily="2" charset="-79"/>
            </a:endParaRPr>
          </a:p>
        </p:txBody>
      </p:sp>
    </p:spTree>
    <p:extLst>
      <p:ext uri="{BB962C8B-B14F-4D97-AF65-F5344CB8AC3E}">
        <p14:creationId xmlns:p14="http://schemas.microsoft.com/office/powerpoint/2010/main" val="1163379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F0564C6D-603F-FDEB-0516-7187E6609B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7679D10-E0E8-8750-A16D-CA9D60371523}"/>
              </a:ext>
            </a:extLst>
          </p:cNvPr>
          <p:cNvSpPr>
            <a:spLocks noGrp="1"/>
          </p:cNvSpPr>
          <p:nvPr>
            <p:ph type="title"/>
          </p:nvPr>
        </p:nvSpPr>
        <p:spPr/>
        <p:txBody>
          <a:bodyPr/>
          <a:lstStyle/>
          <a:p>
            <a:pPr algn="ctr"/>
            <a:r>
              <a:rPr kumimoji="0" lang="en-US" sz="3600" b="1" i="0" u="none" strike="noStrike" kern="1200" cap="none" spc="0" normalizeH="0" baseline="0" noProof="0" dirty="0">
                <a:ln>
                  <a:noFill/>
                </a:ln>
                <a:solidFill>
                  <a:prstClr val="black"/>
                </a:solidFill>
                <a:effectLst/>
                <a:uLnTx/>
                <a:uFillTx/>
                <a:latin typeface="Britannic Bold" panose="020B0903060703020204" pitchFamily="34" charset="0"/>
                <a:ea typeface="MS Mincho" panose="02020609040205080304" pitchFamily="49" charset="-128"/>
                <a:cs typeface="Aharoni" panose="02010803020104030203" pitchFamily="2" charset="-79"/>
              </a:rPr>
              <a:t>Vows and Pledges are Sacred so Never Pledge nor Vows if no plan to fulfill it</a:t>
            </a:r>
            <a:endParaRPr lang="en-US" dirty="0">
              <a:latin typeface="Britannic Bold" panose="020B0903060703020204" pitchFamily="34" charset="0"/>
            </a:endParaRPr>
          </a:p>
        </p:txBody>
      </p:sp>
      <p:sp>
        <p:nvSpPr>
          <p:cNvPr id="3" name="Content Placeholder 2">
            <a:extLst>
              <a:ext uri="{FF2B5EF4-FFF2-40B4-BE49-F238E27FC236}">
                <a16:creationId xmlns:a16="http://schemas.microsoft.com/office/drawing/2014/main" id="{8C1D29D4-91ED-616F-020E-BA2CD409FAE6}"/>
              </a:ext>
            </a:extLst>
          </p:cNvPr>
          <p:cNvSpPr>
            <a:spLocks noGrp="1"/>
          </p:cNvSpPr>
          <p:nvPr>
            <p:ph idx="1"/>
          </p:nvPr>
        </p:nvSpPr>
        <p:spPr>
          <a:xfrm>
            <a:off x="5315578" y="1825625"/>
            <a:ext cx="6410848" cy="4351338"/>
          </a:xfrm>
        </p:spPr>
        <p:style>
          <a:lnRef idx="2">
            <a:schemeClr val="dk1"/>
          </a:lnRef>
          <a:fillRef idx="1">
            <a:schemeClr val="lt1"/>
          </a:fillRef>
          <a:effectRef idx="0">
            <a:schemeClr val="dk1"/>
          </a:effectRef>
          <a:fontRef idx="minor">
            <a:schemeClr val="dk1"/>
          </a:fontRef>
        </p:style>
        <p:txBody>
          <a:bodyPr>
            <a:normAutofit/>
          </a:bodyPr>
          <a:lstStyle/>
          <a:p>
            <a:pPr marL="0" marR="0">
              <a:spcBef>
                <a:spcPts val="0"/>
              </a:spcBef>
              <a:spcAft>
                <a:spcPts val="0"/>
              </a:spcAft>
            </a:pPr>
            <a:r>
              <a:rPr lang="en-US"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Vows and pledges are as good as debts according to the pen of inspiration. </a:t>
            </a:r>
          </a:p>
          <a:p>
            <a:pPr marL="0" marR="0">
              <a:spcBef>
                <a:spcPts val="0"/>
              </a:spcBef>
              <a:spcAft>
                <a:spcPts val="0"/>
              </a:spcAft>
            </a:pPr>
            <a:r>
              <a:rPr lang="en-US"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Those who made vows and pledges and were not able to give to where it can be used, there is danger in the judgment day. </a:t>
            </a:r>
          </a:p>
          <a:p>
            <a:pPr marL="0" marR="0">
              <a:spcBef>
                <a:spcPts val="0"/>
              </a:spcBef>
              <a:spcAft>
                <a:spcPts val="0"/>
              </a:spcAft>
            </a:pPr>
            <a:r>
              <a:rPr lang="en-US"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Let us be careful of giving our promises or pledges because if we cannot fulfill it God will make us accountable of those vows. </a:t>
            </a:r>
            <a:endParaRPr lang="en-US" dirty="0">
              <a:effectLst/>
              <a:latin typeface="Britannic Bold" panose="020B0903060703020204" pitchFamily="34" charset="0"/>
              <a:ea typeface="MS Mincho" panose="02020609040205080304" pitchFamily="49" charset="-128"/>
              <a:cs typeface="Aharoni" panose="02010803020104030203" pitchFamily="2" charset="-79"/>
            </a:endParaRPr>
          </a:p>
        </p:txBody>
      </p:sp>
    </p:spTree>
    <p:extLst>
      <p:ext uri="{BB962C8B-B14F-4D97-AF65-F5344CB8AC3E}">
        <p14:creationId xmlns:p14="http://schemas.microsoft.com/office/powerpoint/2010/main" val="883240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E2AE85A-1550-B693-DBCE-F95EA74721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5AE7C4-B618-2669-CD36-8BF38A6136F5}"/>
              </a:ext>
            </a:extLst>
          </p:cNvPr>
          <p:cNvSpPr>
            <a:spLocks noGrp="1"/>
          </p:cNvSpPr>
          <p:nvPr>
            <p:ph type="title"/>
          </p:nvPr>
        </p:nvSpPr>
        <p:spPr/>
        <p:txBody>
          <a:bodyPr>
            <a:normAutofit/>
          </a:bodyPr>
          <a:lstStyle/>
          <a:p>
            <a:pPr marL="342900" marR="0" lvl="0" indent="-342900" algn="ctr">
              <a:spcBef>
                <a:spcPts val="0"/>
              </a:spcBef>
              <a:spcAft>
                <a:spcPts val="0"/>
              </a:spcAft>
            </a:pPr>
            <a:r>
              <a:rPr lang="en-US" sz="5400" b="1" dirty="0">
                <a:latin typeface="Britannic Bold" panose="020B0903060703020204" pitchFamily="34" charset="0"/>
                <a:ea typeface="MS Mincho" panose="02020609040205080304" pitchFamily="49" charset="-128"/>
                <a:cs typeface="Aharoni" panose="02010803020104030203" pitchFamily="2" charset="-79"/>
              </a:rPr>
              <a:t>7</a:t>
            </a:r>
            <a:r>
              <a:rPr lang="en-US" sz="5400" b="1" dirty="0">
                <a:effectLst/>
                <a:latin typeface="Britannic Bold" panose="020B0903060703020204" pitchFamily="34" charset="0"/>
                <a:ea typeface="MS Mincho" panose="02020609040205080304" pitchFamily="49" charset="-128"/>
                <a:cs typeface="Aharoni" panose="02010803020104030203" pitchFamily="2" charset="-79"/>
              </a:rPr>
              <a:t>. Wills and Legacies</a:t>
            </a:r>
            <a:endParaRPr lang="en-US" sz="54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D0CEB77E-9A28-EC1C-B956-0E9CCD7D4A9C}"/>
              </a:ext>
            </a:extLst>
          </p:cNvPr>
          <p:cNvSpPr>
            <a:spLocks noGrp="1"/>
          </p:cNvSpPr>
          <p:nvPr>
            <p:ph idx="1"/>
          </p:nvPr>
        </p:nvSpPr>
        <p:spPr>
          <a:xfrm>
            <a:off x="5807946" y="1825625"/>
            <a:ext cx="6069206" cy="4351338"/>
          </a:xfrm>
        </p:spPr>
        <p:style>
          <a:lnRef idx="2">
            <a:schemeClr val="dk1"/>
          </a:lnRef>
          <a:fillRef idx="1">
            <a:schemeClr val="lt1"/>
          </a:fillRef>
          <a:effectRef idx="0">
            <a:schemeClr val="dk1"/>
          </a:effectRef>
          <a:fontRef idx="minor">
            <a:schemeClr val="dk1"/>
          </a:fontRef>
        </p:style>
        <p:txBody>
          <a:bodyPr>
            <a:normAutofit lnSpcReduction="10000"/>
          </a:bodyPr>
          <a:lstStyle/>
          <a:p>
            <a:pPr marL="0" marR="0">
              <a:spcBef>
                <a:spcPts val="0"/>
              </a:spcBef>
              <a:spcAft>
                <a:spcPts val="0"/>
              </a:spcAft>
            </a:pPr>
            <a:r>
              <a:rPr lang="en-US"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“Property is often bequeathed to children and grandchildren only to their injury. They have no love for God or for the truth, and therefore this means, all of which is the Lord's, passes into Satan's ranks, to be controlled by him. Satan is much more vigilant, keen-sighted, and skillful in devising ways to secure means to himself than our brethren are to secure the Lord's own to His cause” (CS 323.2). </a:t>
            </a:r>
            <a:endParaRPr lang="en-US" dirty="0">
              <a:effectLst/>
              <a:latin typeface="Britannic Bold" panose="020B0903060703020204" pitchFamily="34" charset="0"/>
              <a:ea typeface="MS Mincho" panose="02020609040205080304" pitchFamily="49" charset="-128"/>
              <a:cs typeface="Aharoni" panose="02010803020104030203" pitchFamily="2" charset="-79"/>
            </a:endParaRPr>
          </a:p>
        </p:txBody>
      </p:sp>
    </p:spTree>
    <p:extLst>
      <p:ext uri="{BB962C8B-B14F-4D97-AF65-F5344CB8AC3E}">
        <p14:creationId xmlns:p14="http://schemas.microsoft.com/office/powerpoint/2010/main" val="371159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DFEC544-7D23-A859-46DC-A1CCC6C5B7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5AE7C4-B618-2669-CD36-8BF38A6136F5}"/>
              </a:ext>
            </a:extLst>
          </p:cNvPr>
          <p:cNvSpPr>
            <a:spLocks noGrp="1"/>
          </p:cNvSpPr>
          <p:nvPr>
            <p:ph type="title"/>
          </p:nvPr>
        </p:nvSpPr>
        <p:spPr/>
        <p:txBody>
          <a:bodyPr>
            <a:normAutofit/>
          </a:bodyPr>
          <a:lstStyle/>
          <a:p>
            <a:pPr algn="ctr"/>
            <a:r>
              <a:rPr kumimoji="0" lang="en-US" sz="4800" b="1" i="0" u="none" strike="noStrike" kern="1200" cap="none" spc="0" normalizeH="0" baseline="0" noProof="0" dirty="0">
                <a:ln>
                  <a:noFill/>
                </a:ln>
                <a:solidFill>
                  <a:prstClr val="black"/>
                </a:solidFill>
                <a:effectLst/>
                <a:uLnTx/>
                <a:uFillTx/>
                <a:latin typeface="Britannic Bold" panose="020B0903060703020204" pitchFamily="34" charset="0"/>
                <a:ea typeface="MS Mincho" panose="02020609040205080304" pitchFamily="49" charset="-128"/>
                <a:cs typeface="Aharoni" panose="02010803020104030203" pitchFamily="2" charset="-79"/>
              </a:rPr>
              <a:t>Wills and Legacies</a:t>
            </a:r>
            <a:endParaRPr lang="en-US" sz="4800" dirty="0">
              <a:latin typeface="Britannic Bold" panose="020B0903060703020204" pitchFamily="34" charset="0"/>
            </a:endParaRPr>
          </a:p>
        </p:txBody>
      </p:sp>
      <p:sp>
        <p:nvSpPr>
          <p:cNvPr id="3" name="Content Placeholder 2">
            <a:extLst>
              <a:ext uri="{FF2B5EF4-FFF2-40B4-BE49-F238E27FC236}">
                <a16:creationId xmlns:a16="http://schemas.microsoft.com/office/drawing/2014/main" id="{D0CEB77E-9A28-EC1C-B956-0E9CCD7D4A9C}"/>
              </a:ext>
            </a:extLst>
          </p:cNvPr>
          <p:cNvSpPr>
            <a:spLocks noGrp="1"/>
          </p:cNvSpPr>
          <p:nvPr>
            <p:ph idx="1"/>
          </p:nvPr>
        </p:nvSpPr>
        <p:spPr>
          <a:xfrm>
            <a:off x="5546690" y="1969477"/>
            <a:ext cx="6290268" cy="4207486"/>
          </a:xfrm>
        </p:spPr>
        <p:style>
          <a:lnRef idx="2">
            <a:schemeClr val="dk1"/>
          </a:lnRef>
          <a:fillRef idx="1">
            <a:schemeClr val="lt1"/>
          </a:fillRef>
          <a:effectRef idx="0">
            <a:schemeClr val="dk1"/>
          </a:effectRef>
          <a:fontRef idx="minor">
            <a:schemeClr val="dk1"/>
          </a:fontRef>
        </p:style>
        <p:txBody>
          <a:bodyPr>
            <a:normAutofit lnSpcReduction="10000"/>
          </a:bodyPr>
          <a:lstStyle/>
          <a:p>
            <a:pPr marL="0" marR="0">
              <a:spcBef>
                <a:spcPts val="0"/>
              </a:spcBef>
              <a:spcAft>
                <a:spcPts val="0"/>
              </a:spcAft>
            </a:pPr>
            <a:r>
              <a:rPr lang="en-US" sz="32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The reason why we need to secure our wills and legacies it is because we need to be secured that our property will be put into the right place. If the old people are facing the near end of their days and their heirs cannot be trusted of their inheritance, its better to encourage them to give that to the church. </a:t>
            </a:r>
            <a:endParaRPr lang="en-US" sz="3200" dirty="0">
              <a:effectLst/>
              <a:latin typeface="Britannic Bold" panose="020B0903060703020204" pitchFamily="34" charset="0"/>
              <a:ea typeface="MS Mincho" panose="02020609040205080304" pitchFamily="49" charset="-128"/>
              <a:cs typeface="Aharoni" panose="02010803020104030203" pitchFamily="2" charset="-79"/>
            </a:endParaRPr>
          </a:p>
        </p:txBody>
      </p:sp>
    </p:spTree>
    <p:extLst>
      <p:ext uri="{BB962C8B-B14F-4D97-AF65-F5344CB8AC3E}">
        <p14:creationId xmlns:p14="http://schemas.microsoft.com/office/powerpoint/2010/main" val="888671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47DC735-551C-B553-CAAD-8E92CCCCB7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6E9E7D1-08B8-94D7-F074-B9049DD79D3C}"/>
              </a:ext>
            </a:extLst>
          </p:cNvPr>
          <p:cNvSpPr>
            <a:spLocks noGrp="1"/>
          </p:cNvSpPr>
          <p:nvPr>
            <p:ph type="title"/>
          </p:nvPr>
        </p:nvSpPr>
        <p:spPr/>
        <p:txBody>
          <a:bodyPr/>
          <a:lstStyle/>
          <a:p>
            <a:pPr marL="342900" marR="0" lvl="0" indent="-342900" algn="ctr">
              <a:spcBef>
                <a:spcPts val="0"/>
              </a:spcBef>
              <a:spcAft>
                <a:spcPts val="0"/>
              </a:spcAft>
            </a:pPr>
            <a:r>
              <a:rPr lang="en-US" b="1" dirty="0">
                <a:solidFill>
                  <a:srgbClr val="000000"/>
                </a:solidFill>
                <a:latin typeface="Britannic Bold" panose="020B0903060703020204" pitchFamily="34" charset="0"/>
                <a:ea typeface="MS Mincho" panose="02020609040205080304" pitchFamily="49" charset="-128"/>
                <a:cs typeface="Aharoni" panose="02010803020104030203" pitchFamily="2" charset="-79"/>
              </a:rPr>
              <a:t>8</a:t>
            </a:r>
            <a:r>
              <a:rPr lang="en-US" sz="4400" b="1" dirty="0">
                <a:solidFill>
                  <a:srgbClr val="000000"/>
                </a:solidFill>
                <a:effectLst/>
                <a:latin typeface="Britannic Bold" panose="020B0903060703020204" pitchFamily="34" charset="0"/>
                <a:ea typeface="MS Mincho" panose="02020609040205080304" pitchFamily="49" charset="-128"/>
                <a:cs typeface="Aharoni" panose="02010803020104030203" pitchFamily="2" charset="-79"/>
              </a:rPr>
              <a:t>. The Reward of Faithful Steward</a:t>
            </a:r>
            <a:endParaRPr lang="en-US"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B80D8CDE-E40F-1D75-4AE0-CE2D2A2917CB}"/>
              </a:ext>
            </a:extLst>
          </p:cNvPr>
          <p:cNvSpPr>
            <a:spLocks noGrp="1"/>
          </p:cNvSpPr>
          <p:nvPr>
            <p:ph idx="1"/>
          </p:nvPr>
        </p:nvSpPr>
        <p:spPr>
          <a:xfrm>
            <a:off x="6008913" y="1825625"/>
            <a:ext cx="5747657" cy="4351338"/>
          </a:xfrm>
        </p:spPr>
        <p:style>
          <a:lnRef idx="2">
            <a:schemeClr val="dk1"/>
          </a:lnRef>
          <a:fillRef idx="1">
            <a:schemeClr val="lt1"/>
          </a:fillRef>
          <a:effectRef idx="0">
            <a:schemeClr val="dk1"/>
          </a:effectRef>
          <a:fontRef idx="minor">
            <a:schemeClr val="dk1"/>
          </a:fontRef>
        </p:style>
        <p:txBody>
          <a:bodyPr>
            <a:normAutofit/>
          </a:bodyPr>
          <a:lstStyle/>
          <a:p>
            <a:pPr marL="0" marR="0">
              <a:spcBef>
                <a:spcPts val="0"/>
              </a:spcBef>
              <a:spcAft>
                <a:spcPts val="0"/>
              </a:spcAft>
            </a:pPr>
            <a:r>
              <a:rPr lang="en-US"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“Jesus would have those who are engaged in His service, not eager for rewards, nor feel that they must receive compensation for all that they do. The Lord would have our minds run in a different channel; for He sees not as man sees. He does not judge by appearances, but estimates a man by the sincerity of his heart” (CS 339.1). </a:t>
            </a:r>
            <a:endParaRPr lang="en-US" dirty="0">
              <a:effectLst/>
              <a:latin typeface="Britannic Bold" panose="020B0903060703020204" pitchFamily="34" charset="0"/>
              <a:ea typeface="MS Mincho" panose="02020609040205080304" pitchFamily="49" charset="-128"/>
              <a:cs typeface="Aharoni" panose="02010803020104030203" pitchFamily="2" charset="-79"/>
            </a:endParaRPr>
          </a:p>
        </p:txBody>
      </p:sp>
    </p:spTree>
    <p:extLst>
      <p:ext uri="{BB962C8B-B14F-4D97-AF65-F5344CB8AC3E}">
        <p14:creationId xmlns:p14="http://schemas.microsoft.com/office/powerpoint/2010/main" val="2210050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4E53C5A-AADA-82CB-3B8A-2E0EA91166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6E9E7D1-08B8-94D7-F074-B9049DD79D3C}"/>
              </a:ext>
            </a:extLst>
          </p:cNvPr>
          <p:cNvSpPr>
            <a:spLocks noGrp="1"/>
          </p:cNvSpPr>
          <p:nvPr>
            <p:ph type="title"/>
          </p:nvPr>
        </p:nvSpPr>
        <p:spPr/>
        <p:txBody>
          <a:bodyPr/>
          <a:lstStyle/>
          <a:p>
            <a:pPr algn="ctr"/>
            <a:r>
              <a:rPr kumimoji="0" lang="en-US" sz="4400" b="1" i="0" u="none" strike="noStrike" kern="1200" cap="none" spc="0" normalizeH="0" baseline="0" noProof="0" dirty="0">
                <a:ln>
                  <a:noFill/>
                </a:ln>
                <a:solidFill>
                  <a:srgbClr val="000000"/>
                </a:solidFill>
                <a:effectLst/>
                <a:uLnTx/>
                <a:uFillTx/>
                <a:latin typeface="Britannic Bold" panose="020B0903060703020204" pitchFamily="34" charset="0"/>
                <a:ea typeface="MS Mincho" panose="02020609040205080304" pitchFamily="49" charset="-128"/>
                <a:cs typeface="Aharoni" panose="02010803020104030203" pitchFamily="2" charset="-79"/>
              </a:rPr>
              <a:t>The Reward of Faithful Steward</a:t>
            </a:r>
            <a:endParaRPr lang="en-US" dirty="0">
              <a:latin typeface="Britannic Bold" panose="020B0903060703020204" pitchFamily="34" charset="0"/>
            </a:endParaRPr>
          </a:p>
        </p:txBody>
      </p:sp>
      <p:sp>
        <p:nvSpPr>
          <p:cNvPr id="3" name="Content Placeholder 2">
            <a:extLst>
              <a:ext uri="{FF2B5EF4-FFF2-40B4-BE49-F238E27FC236}">
                <a16:creationId xmlns:a16="http://schemas.microsoft.com/office/drawing/2014/main" id="{B80D8CDE-E40F-1D75-4AE0-CE2D2A2917CB}"/>
              </a:ext>
            </a:extLst>
          </p:cNvPr>
          <p:cNvSpPr>
            <a:spLocks noGrp="1"/>
          </p:cNvSpPr>
          <p:nvPr>
            <p:ph idx="1"/>
          </p:nvPr>
        </p:nvSpPr>
        <p:spPr>
          <a:xfrm>
            <a:off x="5416062" y="1825625"/>
            <a:ext cx="6612652" cy="4444546"/>
          </a:xfrm>
        </p:spPr>
        <p:style>
          <a:lnRef idx="2">
            <a:schemeClr val="dk1"/>
          </a:lnRef>
          <a:fillRef idx="1">
            <a:schemeClr val="lt1"/>
          </a:fillRef>
          <a:effectRef idx="0">
            <a:schemeClr val="dk1"/>
          </a:effectRef>
          <a:fontRef idx="minor">
            <a:schemeClr val="dk1"/>
          </a:fontRef>
        </p:style>
        <p:txBody>
          <a:bodyPr>
            <a:noAutofit/>
          </a:bodyPr>
          <a:lstStyle/>
          <a:p>
            <a:pPr marL="0" marR="0">
              <a:spcBef>
                <a:spcPts val="0"/>
              </a:spcBef>
              <a:spcAft>
                <a:spcPts val="0"/>
              </a:spcAft>
            </a:pPr>
            <a:r>
              <a:rPr lang="en-US" sz="35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To conclude with this reading to those who will be called “well done good and faithful servants” are not just those who gave the exact amount, service to God and fellowmen but to those who are able to understand the mystery of the gospel truth. </a:t>
            </a:r>
            <a:endParaRPr lang="en-US" sz="3500" dirty="0">
              <a:effectLst/>
              <a:latin typeface="Britannic Bold" panose="020B0903060703020204" pitchFamily="34" charset="0"/>
              <a:ea typeface="MS Mincho" panose="02020609040205080304" pitchFamily="49" charset="-128"/>
              <a:cs typeface="Aharoni" panose="02010803020104030203" pitchFamily="2" charset="-79"/>
            </a:endParaRPr>
          </a:p>
        </p:txBody>
      </p:sp>
    </p:spTree>
    <p:extLst>
      <p:ext uri="{BB962C8B-B14F-4D97-AF65-F5344CB8AC3E}">
        <p14:creationId xmlns:p14="http://schemas.microsoft.com/office/powerpoint/2010/main" val="796049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AB92505-E796-55BB-918D-514E11BF2C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8F10BB4-4DCA-632D-2468-D203ED2CDA3C}"/>
              </a:ext>
            </a:extLst>
          </p:cNvPr>
          <p:cNvSpPr>
            <a:spLocks noGrp="1"/>
          </p:cNvSpPr>
          <p:nvPr>
            <p:ph type="title"/>
          </p:nvPr>
        </p:nvSpPr>
        <p:spPr/>
        <p:txBody>
          <a:bodyPr>
            <a:normAutofit/>
          </a:bodyPr>
          <a:lstStyle/>
          <a:p>
            <a:pPr algn="ctr"/>
            <a:r>
              <a:rPr lang="en-US" sz="4000" b="1" dirty="0">
                <a:latin typeface="Britannic Bold" panose="020B0903060703020204" pitchFamily="34" charset="0"/>
                <a:ea typeface="MS Mincho" panose="02020609040205080304" pitchFamily="49" charset="-128"/>
                <a:cs typeface="Aharoni" panose="02010803020104030203" pitchFamily="2" charset="-79"/>
              </a:rPr>
              <a:t>1</a:t>
            </a:r>
            <a:r>
              <a:rPr lang="en-US" sz="4000" b="1" dirty="0">
                <a:effectLst/>
                <a:latin typeface="Britannic Bold" panose="020B0903060703020204" pitchFamily="34" charset="0"/>
                <a:ea typeface="MS Mincho" panose="02020609040205080304" pitchFamily="49" charset="-128"/>
                <a:cs typeface="Aharoni" panose="02010803020104030203" pitchFamily="2" charset="-79"/>
              </a:rPr>
              <a:t>. Do not Publish Giving; it’s only Between you and your God.</a:t>
            </a:r>
            <a:endParaRPr lang="en-US" sz="4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887E10B7-0A4E-8C65-D745-DF711273D745}"/>
              </a:ext>
            </a:extLst>
          </p:cNvPr>
          <p:cNvSpPr>
            <a:spLocks noGrp="1"/>
          </p:cNvSpPr>
          <p:nvPr>
            <p:ph idx="1"/>
          </p:nvPr>
        </p:nvSpPr>
        <p:spPr>
          <a:xfrm>
            <a:off x="5526592" y="1858945"/>
            <a:ext cx="6260124" cy="4318017"/>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342900" marR="0" lvl="0" indent="-342900" algn="ctr">
              <a:spcBef>
                <a:spcPts val="0"/>
              </a:spcBef>
              <a:spcAft>
                <a:spcPts val="0"/>
              </a:spcAft>
              <a:buFont typeface="+mj-lt"/>
              <a:buAutoNum type="arabicPeriod"/>
            </a:pPr>
            <a:endParaRPr lang="en-US" sz="3600" dirty="0">
              <a:effectLst/>
              <a:latin typeface="Aharoni" panose="02010803020104030203" pitchFamily="2" charset="-79"/>
              <a:ea typeface="MS Mincho" panose="02020609040205080304" pitchFamily="49" charset="-128"/>
              <a:cs typeface="Aharoni" panose="02010803020104030203" pitchFamily="2" charset="-79"/>
            </a:endParaRPr>
          </a:p>
          <a:p>
            <a:pPr marL="0" marR="0" indent="457200">
              <a:spcBef>
                <a:spcPts val="0"/>
              </a:spcBef>
              <a:spcAft>
                <a:spcPts val="0"/>
              </a:spcAft>
            </a:pPr>
            <a:r>
              <a:rPr lang="en-US" sz="31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“Christ's own words make His meaning plain, that in acts of charity the aim should not be to secure praise and honor from men. </a:t>
            </a:r>
          </a:p>
          <a:p>
            <a:pPr marL="0" marR="0" indent="457200">
              <a:spcBef>
                <a:spcPts val="0"/>
              </a:spcBef>
              <a:spcAft>
                <a:spcPts val="0"/>
              </a:spcAft>
            </a:pPr>
            <a:r>
              <a:rPr lang="en-US" sz="31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Real godliness never prompts an effort at display. </a:t>
            </a:r>
          </a:p>
          <a:p>
            <a:pPr marL="0" marR="0" indent="457200">
              <a:spcBef>
                <a:spcPts val="0"/>
              </a:spcBef>
              <a:spcAft>
                <a:spcPts val="0"/>
              </a:spcAft>
            </a:pPr>
            <a:r>
              <a:rPr lang="en-US" sz="31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Those who desire words of praise and flattery, and feed upon them as a sweet morsel, are Christians in name only” (CS 195.5).</a:t>
            </a:r>
            <a:r>
              <a:rPr lang="en-US" sz="1500" dirty="0">
                <a:solidFill>
                  <a:srgbClr val="000000"/>
                </a:solidFill>
                <a:effectLst/>
                <a:latin typeface="Britannic Bold" panose="020B0903060703020204" pitchFamily="34" charset="0"/>
                <a:ea typeface="Times New Roman" panose="02020603050405020304" pitchFamily="18" charset="0"/>
                <a:cs typeface="Times New Roman" panose="02020603050405020304" pitchFamily="18" charset="0"/>
              </a:rPr>
              <a:t> </a:t>
            </a:r>
            <a:endParaRPr lang="en-US" sz="2600" dirty="0">
              <a:latin typeface="Britannic Bold" panose="020B0903060703020204" pitchFamily="34" charset="0"/>
            </a:endParaRPr>
          </a:p>
        </p:txBody>
      </p:sp>
    </p:spTree>
    <p:extLst>
      <p:ext uri="{BB962C8B-B14F-4D97-AF65-F5344CB8AC3E}">
        <p14:creationId xmlns:p14="http://schemas.microsoft.com/office/powerpoint/2010/main" val="959483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7DD4719-B160-177B-9741-21BDFD779D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8F10BB4-4DCA-632D-2468-D203ED2CDA3C}"/>
              </a:ext>
            </a:extLst>
          </p:cNvPr>
          <p:cNvSpPr>
            <a:spLocks noGrp="1"/>
          </p:cNvSpPr>
          <p:nvPr>
            <p:ph type="title"/>
          </p:nvPr>
        </p:nvSpPr>
        <p:spPr>
          <a:xfrm>
            <a:off x="838200" y="123966"/>
            <a:ext cx="10515600" cy="1325563"/>
          </a:xfrm>
        </p:spPr>
        <p:txBody>
          <a:bodyPr>
            <a:normAutofit/>
          </a:bodyPr>
          <a:lstStyle/>
          <a:p>
            <a:pPr algn="ctr"/>
            <a:r>
              <a:rPr lang="en-US" sz="4000" b="1" dirty="0">
                <a:effectLst/>
                <a:latin typeface="Britannic Bold" panose="020B0903060703020204" pitchFamily="34" charset="0"/>
                <a:ea typeface="MS Mincho" panose="02020609040205080304" pitchFamily="49" charset="-128"/>
                <a:cs typeface="Aharoni" panose="02010803020104030203" pitchFamily="2" charset="-79"/>
              </a:rPr>
              <a:t>Do not Publish Giving; it’s only Between you and your God.</a:t>
            </a:r>
            <a:endParaRPr lang="en-US" sz="4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887E10B7-0A4E-8C65-D745-DF711273D745}"/>
              </a:ext>
            </a:extLst>
          </p:cNvPr>
          <p:cNvSpPr>
            <a:spLocks noGrp="1"/>
          </p:cNvSpPr>
          <p:nvPr>
            <p:ph idx="1"/>
          </p:nvPr>
        </p:nvSpPr>
        <p:spPr>
          <a:xfrm>
            <a:off x="5848140" y="1825624"/>
            <a:ext cx="6099350" cy="4849495"/>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marL="342900" marR="0" lvl="0" indent="-342900" algn="ctr">
              <a:spcBef>
                <a:spcPts val="0"/>
              </a:spcBef>
              <a:spcAft>
                <a:spcPts val="0"/>
              </a:spcAft>
              <a:buFont typeface="+mj-lt"/>
              <a:buAutoNum type="arabicPeriod"/>
            </a:pP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indent="457200">
              <a:spcBef>
                <a:spcPts val="0"/>
              </a:spcBef>
              <a:spcAft>
                <a:spcPts val="0"/>
              </a:spcAft>
            </a:pPr>
            <a:r>
              <a:rPr lang="en-US" sz="3200" dirty="0">
                <a:effectLst/>
                <a:latin typeface="Britannic Bold" panose="020B0903060703020204" pitchFamily="34" charset="0"/>
                <a:ea typeface="MS Mincho" panose="02020609040205080304" pitchFamily="49" charset="-128"/>
                <a:cs typeface="Aharoni" panose="02010803020104030203" pitchFamily="2" charset="-79"/>
              </a:rPr>
              <a:t>Sharing what we have—whether much or little—should be a regular part of our lives.</a:t>
            </a:r>
          </a:p>
          <a:p>
            <a:pPr marL="0" marR="0" indent="457200">
              <a:spcBef>
                <a:spcPts val="0"/>
              </a:spcBef>
              <a:spcAft>
                <a:spcPts val="0"/>
              </a:spcAft>
            </a:pPr>
            <a:r>
              <a:rPr lang="en-US" sz="3200" dirty="0">
                <a:effectLst/>
                <a:latin typeface="Britannic Bold" panose="020B0903060703020204" pitchFamily="34" charset="0"/>
                <a:ea typeface="MS Mincho" panose="02020609040205080304" pitchFamily="49" charset="-128"/>
                <a:cs typeface="Aharoni" panose="02010803020104030203" pitchFamily="2" charset="-79"/>
              </a:rPr>
              <a:t>My reading speaks of two kinds of giving:</a:t>
            </a:r>
          </a:p>
          <a:p>
            <a:pPr marL="0" marR="0" indent="457200">
              <a:spcBef>
                <a:spcPts val="0"/>
              </a:spcBef>
              <a:spcAft>
                <a:spcPts val="0"/>
              </a:spcAft>
            </a:pPr>
            <a:r>
              <a:rPr lang="en-US" sz="3200" dirty="0">
                <a:latin typeface="Britannic Bold" panose="020B0903060703020204" pitchFamily="34" charset="0"/>
                <a:ea typeface="MS Mincho" panose="02020609040205080304" pitchFamily="49" charset="-128"/>
                <a:cs typeface="Aharoni" panose="02010803020104030203" pitchFamily="2" charset="-79"/>
              </a:rPr>
              <a:t>1. G</a:t>
            </a:r>
            <a:r>
              <a:rPr lang="en-US" sz="3200" dirty="0">
                <a:effectLst/>
                <a:latin typeface="Britannic Bold" panose="020B0903060703020204" pitchFamily="34" charset="0"/>
                <a:ea typeface="MS Mincho" panose="02020609040205080304" pitchFamily="49" charset="-128"/>
                <a:cs typeface="Aharoni" panose="02010803020104030203" pitchFamily="2" charset="-79"/>
              </a:rPr>
              <a:t>iving motivated by selfish desire, </a:t>
            </a:r>
          </a:p>
          <a:p>
            <a:pPr marL="0" marR="0" indent="457200">
              <a:spcBef>
                <a:spcPts val="0"/>
              </a:spcBef>
              <a:spcAft>
                <a:spcPts val="0"/>
              </a:spcAft>
            </a:pPr>
            <a:r>
              <a:rPr lang="en-US" sz="3200" dirty="0">
                <a:latin typeface="Britannic Bold" panose="020B0903060703020204" pitchFamily="34" charset="0"/>
                <a:ea typeface="MS Mincho" panose="02020609040205080304" pitchFamily="49" charset="-128"/>
                <a:cs typeface="Aharoni" panose="02010803020104030203" pitchFamily="2" charset="-79"/>
              </a:rPr>
              <a:t>2. G</a:t>
            </a:r>
            <a:r>
              <a:rPr lang="en-US" sz="3200" dirty="0">
                <a:effectLst/>
                <a:latin typeface="Britannic Bold" panose="020B0903060703020204" pitchFamily="34" charset="0"/>
                <a:ea typeface="MS Mincho" panose="02020609040205080304" pitchFamily="49" charset="-128"/>
                <a:cs typeface="Aharoni" panose="02010803020104030203" pitchFamily="2" charset="-79"/>
              </a:rPr>
              <a:t>iving offered in service to God and to our fellow human beings.</a:t>
            </a:r>
          </a:p>
          <a:p>
            <a:pPr marL="0" marR="0" indent="457200">
              <a:spcBef>
                <a:spcPts val="0"/>
              </a:spcBef>
              <a:spcAft>
                <a:spcPts val="0"/>
              </a:spcAft>
            </a:pPr>
            <a:r>
              <a:rPr lang="en-US" sz="3200" dirty="0">
                <a:effectLst/>
                <a:latin typeface="Britannic Bold" panose="020B0903060703020204" pitchFamily="34" charset="0"/>
                <a:ea typeface="MS Mincho" panose="02020609040205080304" pitchFamily="49" charset="-128"/>
                <a:cs typeface="Aharoni" panose="02010803020104030203" pitchFamily="2" charset="-79"/>
              </a:rPr>
              <a:t>We are reminded that giving driven by selfish or showy motives is not acceptable to God.</a:t>
            </a:r>
          </a:p>
          <a:p>
            <a:pPr marL="0" marR="0" indent="457200">
              <a:spcBef>
                <a:spcPts val="0"/>
              </a:spcBef>
              <a:spcAft>
                <a:spcPts val="0"/>
              </a:spcAft>
            </a:pPr>
            <a:r>
              <a:rPr lang="en-US" sz="3200" dirty="0">
                <a:effectLst/>
                <a:latin typeface="Britannic Bold" panose="020B0903060703020204" pitchFamily="34" charset="0"/>
                <a:ea typeface="MS Mincho" panose="02020609040205080304" pitchFamily="49" charset="-128"/>
                <a:cs typeface="Aharoni" panose="02010803020104030203" pitchFamily="2" charset="-79"/>
              </a:rPr>
              <a:t>True giving must be inspired by God, flowing from a spirit of love and genuine benevolence.</a:t>
            </a:r>
            <a:endParaRPr lang="en-US" dirty="0">
              <a:latin typeface="Britannic Bold" panose="020B0903060703020204" pitchFamily="34" charset="0"/>
            </a:endParaRPr>
          </a:p>
        </p:txBody>
      </p:sp>
    </p:spTree>
    <p:extLst>
      <p:ext uri="{BB962C8B-B14F-4D97-AF65-F5344CB8AC3E}">
        <p14:creationId xmlns:p14="http://schemas.microsoft.com/office/powerpoint/2010/main" val="3679979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63BDEBE-64E1-1103-8F19-C3DC5DB78B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C53D124-E905-C039-91C2-462A0A09DD2F}"/>
              </a:ext>
            </a:extLst>
          </p:cNvPr>
          <p:cNvSpPr>
            <a:spLocks noGrp="1"/>
          </p:cNvSpPr>
          <p:nvPr>
            <p:ph type="title"/>
          </p:nvPr>
        </p:nvSpPr>
        <p:spPr>
          <a:xfrm>
            <a:off x="838200" y="103869"/>
            <a:ext cx="10515600" cy="1325563"/>
          </a:xfrm>
        </p:spPr>
        <p:txBody>
          <a:bodyPr>
            <a:normAutofit/>
          </a:bodyPr>
          <a:lstStyle/>
          <a:p>
            <a:pPr marL="342900" marR="0" lvl="0" indent="-342900" algn="ctr">
              <a:spcBef>
                <a:spcPts val="0"/>
              </a:spcBef>
              <a:spcAft>
                <a:spcPts val="0"/>
              </a:spcAft>
            </a:pPr>
            <a:r>
              <a:rPr lang="en-US" sz="4000" b="1" dirty="0">
                <a:latin typeface="Britannic Bold" panose="020B0903060703020204" pitchFamily="34" charset="0"/>
                <a:ea typeface="MS Mincho" panose="02020609040205080304" pitchFamily="49" charset="-128"/>
                <a:cs typeface="Aharoni" panose="02010803020104030203" pitchFamily="2" charset="-79"/>
              </a:rPr>
              <a:t>2</a:t>
            </a:r>
            <a:r>
              <a:rPr lang="en-US" sz="4000" b="1" dirty="0">
                <a:effectLst/>
                <a:latin typeface="Britannic Bold" panose="020B0903060703020204" pitchFamily="34" charset="0"/>
                <a:ea typeface="MS Mincho" panose="02020609040205080304" pitchFamily="49" charset="-128"/>
                <a:cs typeface="Aharoni" panose="02010803020104030203" pitchFamily="2" charset="-79"/>
              </a:rPr>
              <a:t>. Seek God First and the Treasure will be Added unto You</a:t>
            </a:r>
            <a:endParaRPr lang="en-US" sz="4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427BD995-51F1-0EE4-2A41-AE85E5DF8AB8}"/>
              </a:ext>
            </a:extLst>
          </p:cNvPr>
          <p:cNvSpPr>
            <a:spLocks noGrp="1"/>
          </p:cNvSpPr>
          <p:nvPr>
            <p:ph idx="1"/>
          </p:nvPr>
        </p:nvSpPr>
        <p:spPr>
          <a:xfrm>
            <a:off x="6340509" y="1825625"/>
            <a:ext cx="5586883" cy="4351338"/>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r>
              <a:rPr lang="en-US" sz="40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“This world-loving man desired heaven; but he wanted to retain his wealth, and he renounced immortal life for the love of money and power. </a:t>
            </a:r>
          </a:p>
          <a:p>
            <a:r>
              <a:rPr lang="en-US" sz="40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Oh, what a miserable exchange! Yet many who profess to be keeping all the commandments of God are doing the same thing” (CS 211.2). </a:t>
            </a:r>
            <a:endParaRPr lang="en-US" sz="4000" dirty="0">
              <a:effectLst/>
              <a:latin typeface="Britannic Bold" panose="020B0903060703020204" pitchFamily="34" charset="0"/>
              <a:ea typeface="MS Mincho" panose="02020609040205080304" pitchFamily="49" charset="-128"/>
              <a:cs typeface="Aharoni" panose="02010803020104030203" pitchFamily="2" charset="-79"/>
            </a:endParaRPr>
          </a:p>
        </p:txBody>
      </p:sp>
    </p:spTree>
    <p:extLst>
      <p:ext uri="{BB962C8B-B14F-4D97-AF65-F5344CB8AC3E}">
        <p14:creationId xmlns:p14="http://schemas.microsoft.com/office/powerpoint/2010/main" val="338192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3251B01F-3263-47BB-BB48-56CE79C293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C53D124-E905-C039-91C2-462A0A09DD2F}"/>
              </a:ext>
            </a:extLst>
          </p:cNvPr>
          <p:cNvSpPr>
            <a:spLocks noGrp="1"/>
          </p:cNvSpPr>
          <p:nvPr>
            <p:ph type="title"/>
          </p:nvPr>
        </p:nvSpPr>
        <p:spPr>
          <a:xfrm>
            <a:off x="838200" y="103869"/>
            <a:ext cx="10515600" cy="1325563"/>
          </a:xfrm>
        </p:spPr>
        <p:txBody>
          <a:bodyPr/>
          <a:lstStyle/>
          <a:p>
            <a:pPr algn="ctr"/>
            <a:r>
              <a:rPr kumimoji="0" lang="en-US" sz="4000" b="1" i="0" u="none" strike="noStrike" kern="1200" cap="none" spc="0" normalizeH="0" baseline="0" noProof="0" dirty="0">
                <a:ln>
                  <a:noFill/>
                </a:ln>
                <a:solidFill>
                  <a:prstClr val="black"/>
                </a:solidFill>
                <a:effectLst/>
                <a:uLnTx/>
                <a:uFillTx/>
                <a:latin typeface="Britannic Bold" panose="020B0903060703020204" pitchFamily="34" charset="0"/>
                <a:ea typeface="MS Mincho" panose="02020609040205080304" pitchFamily="49" charset="-128"/>
                <a:cs typeface="Aharoni" panose="02010803020104030203" pitchFamily="2" charset="-79"/>
              </a:rPr>
              <a:t>Seek God First and the Treasure will be Added unto You</a:t>
            </a:r>
            <a:endParaRPr lang="en-US" dirty="0">
              <a:latin typeface="Britannic Bold" panose="020B0903060703020204" pitchFamily="34" charset="0"/>
            </a:endParaRPr>
          </a:p>
        </p:txBody>
      </p:sp>
      <p:sp>
        <p:nvSpPr>
          <p:cNvPr id="3" name="Content Placeholder 2">
            <a:extLst>
              <a:ext uri="{FF2B5EF4-FFF2-40B4-BE49-F238E27FC236}">
                <a16:creationId xmlns:a16="http://schemas.microsoft.com/office/drawing/2014/main" id="{427BD995-51F1-0EE4-2A41-AE85E5DF8AB8}"/>
              </a:ext>
            </a:extLst>
          </p:cNvPr>
          <p:cNvSpPr>
            <a:spLocks noGrp="1"/>
          </p:cNvSpPr>
          <p:nvPr>
            <p:ph idx="1"/>
          </p:nvPr>
        </p:nvSpPr>
        <p:spPr>
          <a:xfrm>
            <a:off x="5988818" y="1825624"/>
            <a:ext cx="6203182" cy="4788535"/>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r>
              <a:rPr lang="en-US" dirty="0">
                <a:effectLst/>
                <a:latin typeface="Britannic Bold" panose="020B0903060703020204" pitchFamily="34" charset="0"/>
                <a:ea typeface="MS Mincho" panose="02020609040205080304" pitchFamily="49" charset="-128"/>
                <a:cs typeface="Aharoni" panose="02010803020104030203" pitchFamily="2" charset="-79"/>
              </a:rPr>
              <a:t>As Christians who are waiting for the soon coming of Jesus, Satan is doing his best to divert our minds from the love of God.</a:t>
            </a:r>
          </a:p>
          <a:p>
            <a:r>
              <a:rPr lang="en-US" dirty="0">
                <a:effectLst/>
                <a:latin typeface="Britannic Bold" panose="020B0903060703020204" pitchFamily="34" charset="0"/>
                <a:ea typeface="MS Mincho" panose="02020609040205080304" pitchFamily="49" charset="-128"/>
                <a:cs typeface="Aharoni" panose="02010803020104030203" pitchFamily="2" charset="-79"/>
              </a:rPr>
              <a:t>One of his many temptations is the riches of this world.</a:t>
            </a:r>
          </a:p>
          <a:p>
            <a:r>
              <a:rPr lang="en-US" dirty="0">
                <a:effectLst/>
                <a:latin typeface="Britannic Bold" panose="020B0903060703020204" pitchFamily="34" charset="0"/>
                <a:ea typeface="MS Mincho" panose="02020609040205080304" pitchFamily="49" charset="-128"/>
                <a:cs typeface="Aharoni" panose="02010803020104030203" pitchFamily="2" charset="-79"/>
              </a:rPr>
              <a:t>Christ demonstrated His victory over Satan during His hours of temptation so that we might understand that, through His strength, we can overcome as He overcame.</a:t>
            </a:r>
          </a:p>
          <a:p>
            <a:r>
              <a:rPr lang="en-US" dirty="0">
                <a:effectLst/>
                <a:latin typeface="Britannic Bold" panose="020B0903060703020204" pitchFamily="34" charset="0"/>
                <a:ea typeface="MS Mincho" panose="02020609040205080304" pitchFamily="49" charset="-128"/>
                <a:cs typeface="Aharoni" panose="02010803020104030203" pitchFamily="2" charset="-79"/>
              </a:rPr>
              <a:t>Many desire to be with God but are overwhelmed by worldly riches, as seen in the experience of the rich young ruler.</a:t>
            </a:r>
          </a:p>
          <a:p>
            <a:r>
              <a:rPr lang="en-US" dirty="0">
                <a:effectLst/>
                <a:latin typeface="Britannic Bold" panose="020B0903060703020204" pitchFamily="34" charset="0"/>
                <a:ea typeface="MS Mincho" panose="02020609040205080304" pitchFamily="49" charset="-128"/>
                <a:cs typeface="Aharoni" panose="02010803020104030203" pitchFamily="2" charset="-79"/>
              </a:rPr>
              <a:t>He loved God, yet he loved his earthly riches even more.</a:t>
            </a:r>
          </a:p>
        </p:txBody>
      </p:sp>
    </p:spTree>
    <p:extLst>
      <p:ext uri="{BB962C8B-B14F-4D97-AF65-F5344CB8AC3E}">
        <p14:creationId xmlns:p14="http://schemas.microsoft.com/office/powerpoint/2010/main" val="2869096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4ECF658-91A7-062B-FC9D-835ABF237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1F75B2-1E1B-831C-9CCC-21BABAB2E72F}"/>
              </a:ext>
            </a:extLst>
          </p:cNvPr>
          <p:cNvSpPr>
            <a:spLocks noGrp="1"/>
          </p:cNvSpPr>
          <p:nvPr>
            <p:ph type="title"/>
          </p:nvPr>
        </p:nvSpPr>
        <p:spPr/>
        <p:txBody>
          <a:bodyPr>
            <a:normAutofit/>
          </a:bodyPr>
          <a:lstStyle/>
          <a:p>
            <a:pPr marL="342900" marR="0" lvl="0" indent="-342900" algn="ctr">
              <a:spcBef>
                <a:spcPts val="0"/>
              </a:spcBef>
              <a:spcAft>
                <a:spcPts val="0"/>
              </a:spcAft>
            </a:pPr>
            <a:r>
              <a:rPr lang="en-US" sz="4000" b="1" dirty="0">
                <a:latin typeface="Britannic Bold" panose="020B0903060703020204" pitchFamily="34" charset="0"/>
                <a:ea typeface="MS Mincho" panose="02020609040205080304" pitchFamily="49" charset="-128"/>
                <a:cs typeface="Aharoni" panose="02010803020104030203" pitchFamily="2" charset="-79"/>
              </a:rPr>
              <a:t>3</a:t>
            </a:r>
            <a:r>
              <a:rPr lang="en-US" sz="4000" b="1" dirty="0">
                <a:effectLst/>
                <a:latin typeface="Britannic Bold" panose="020B0903060703020204" pitchFamily="34" charset="0"/>
                <a:ea typeface="MS Mincho" panose="02020609040205080304" pitchFamily="49" charset="-128"/>
                <a:cs typeface="Aharoni" panose="02010803020104030203" pitchFamily="2" charset="-79"/>
              </a:rPr>
              <a:t>. Beware of Striving to be Rich but Instead to be with God</a:t>
            </a:r>
            <a:endParaRPr lang="en-US" sz="4000"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452FDE7D-95B5-B7E9-7AB1-58E9BD43D7A1}"/>
              </a:ext>
            </a:extLst>
          </p:cNvPr>
          <p:cNvSpPr>
            <a:spLocks noGrp="1"/>
          </p:cNvSpPr>
          <p:nvPr>
            <p:ph idx="1"/>
          </p:nvPr>
        </p:nvSpPr>
        <p:spPr>
          <a:xfrm>
            <a:off x="5406012" y="1825625"/>
            <a:ext cx="6400801" cy="4351338"/>
          </a:xfrm>
        </p:spPr>
        <p:style>
          <a:lnRef idx="2">
            <a:schemeClr val="dk1"/>
          </a:lnRef>
          <a:fillRef idx="1">
            <a:schemeClr val="lt1"/>
          </a:fillRef>
          <a:effectRef idx="0">
            <a:schemeClr val="dk1"/>
          </a:effectRef>
          <a:fontRef idx="minor">
            <a:schemeClr val="dk1"/>
          </a:fontRef>
        </p:style>
        <p:txBody>
          <a:bodyPr>
            <a:normAutofit/>
          </a:bodyPr>
          <a:lstStyle/>
          <a:p>
            <a:pPr marL="0" marR="0">
              <a:spcBef>
                <a:spcPts val="0"/>
              </a:spcBef>
              <a:spcAft>
                <a:spcPts val="0"/>
              </a:spcAft>
            </a:pPr>
            <a:r>
              <a:rPr lang="en-US" sz="40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“The spirit of gain getting, of making haste to be rich, of this all-absorbing worldliness, is painfully contradictory to our faith and doctrines....</a:t>
            </a:r>
            <a:r>
              <a:rPr lang="en-US" sz="44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 </a:t>
            </a:r>
            <a:r>
              <a:rPr lang="en-US" sz="4000" dirty="0">
                <a:effectLst/>
                <a:latin typeface="Britannic Bold" panose="020B0903060703020204" pitchFamily="34" charset="0"/>
                <a:ea typeface="MS Mincho" panose="02020609040205080304" pitchFamily="49" charset="-128"/>
                <a:cs typeface="Aharoni" panose="02010803020104030203" pitchFamily="2" charset="-79"/>
              </a:rPr>
              <a:t>(CS 231.3)</a:t>
            </a:r>
          </a:p>
        </p:txBody>
      </p:sp>
    </p:spTree>
    <p:extLst>
      <p:ext uri="{BB962C8B-B14F-4D97-AF65-F5344CB8AC3E}">
        <p14:creationId xmlns:p14="http://schemas.microsoft.com/office/powerpoint/2010/main" val="3477335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31CF05BD-B147-71F9-5E7D-5B2870D884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1F75B2-1E1B-831C-9CCC-21BABAB2E72F}"/>
              </a:ext>
            </a:extLst>
          </p:cNvPr>
          <p:cNvSpPr>
            <a:spLocks noGrp="1"/>
          </p:cNvSpPr>
          <p:nvPr>
            <p:ph type="title"/>
          </p:nvPr>
        </p:nvSpPr>
        <p:spPr>
          <a:xfrm>
            <a:off x="838200" y="144062"/>
            <a:ext cx="10515600" cy="1325563"/>
          </a:xfrm>
        </p:spPr>
        <p:txBody>
          <a:bodyPr/>
          <a:lstStyle/>
          <a:p>
            <a:pPr algn="ctr"/>
            <a:r>
              <a:rPr kumimoji="0" lang="en-US" sz="4000" b="1" i="0" u="none" strike="noStrike" kern="1200" cap="none" spc="0" normalizeH="0" baseline="0" noProof="0" dirty="0">
                <a:ln>
                  <a:noFill/>
                </a:ln>
                <a:solidFill>
                  <a:prstClr val="black"/>
                </a:solidFill>
                <a:effectLst/>
                <a:uLnTx/>
                <a:uFillTx/>
                <a:latin typeface="Britannic Bold" panose="020B0903060703020204" pitchFamily="34" charset="0"/>
                <a:ea typeface="MS Mincho" panose="02020609040205080304" pitchFamily="49" charset="-128"/>
                <a:cs typeface="Aharoni" panose="02010803020104030203" pitchFamily="2" charset="-79"/>
              </a:rPr>
              <a:t>Beware of Striving to be Rich but Instead to be with God</a:t>
            </a:r>
            <a:endParaRPr lang="en-US" dirty="0">
              <a:latin typeface="Britannic Bold" panose="020B0903060703020204" pitchFamily="34" charset="0"/>
            </a:endParaRPr>
          </a:p>
        </p:txBody>
      </p:sp>
      <p:sp>
        <p:nvSpPr>
          <p:cNvPr id="3" name="Content Placeholder 2">
            <a:extLst>
              <a:ext uri="{FF2B5EF4-FFF2-40B4-BE49-F238E27FC236}">
                <a16:creationId xmlns:a16="http://schemas.microsoft.com/office/drawing/2014/main" id="{452FDE7D-95B5-B7E9-7AB1-58E9BD43D7A1}"/>
              </a:ext>
            </a:extLst>
          </p:cNvPr>
          <p:cNvSpPr>
            <a:spLocks noGrp="1"/>
          </p:cNvSpPr>
          <p:nvPr>
            <p:ph idx="1"/>
          </p:nvPr>
        </p:nvSpPr>
        <p:spPr>
          <a:xfrm>
            <a:off x="5797898" y="1825625"/>
            <a:ext cx="6159640" cy="4667250"/>
          </a:xfrm>
        </p:spPr>
        <p:style>
          <a:lnRef idx="2">
            <a:schemeClr val="dk1"/>
          </a:lnRef>
          <a:fillRef idx="1">
            <a:schemeClr val="lt1"/>
          </a:fillRef>
          <a:effectRef idx="0">
            <a:schemeClr val="dk1"/>
          </a:effectRef>
          <a:fontRef idx="minor">
            <a:schemeClr val="dk1"/>
          </a:fontRef>
        </p:style>
        <p:txBody>
          <a:bodyPr>
            <a:normAutofit/>
          </a:bodyPr>
          <a:lstStyle/>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Many of us often say that there is nothing wrong with accumulating riches.</a:t>
            </a:r>
          </a:p>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But are we sincere when we make that statement?</a:t>
            </a:r>
          </a:p>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Perhaps it is wiser to say that we should learn to be content.</a:t>
            </a:r>
          </a:p>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As human beings, without the guidance of the Holy Spirit and without fully surrendering our hearts to God, we are easily tempted by the most alluring object—riches.</a:t>
            </a:r>
          </a:p>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It is far better to be with God and be truly rich than to merely seek to become rich.</a:t>
            </a:r>
          </a:p>
        </p:txBody>
      </p:sp>
    </p:spTree>
    <p:extLst>
      <p:ext uri="{BB962C8B-B14F-4D97-AF65-F5344CB8AC3E}">
        <p14:creationId xmlns:p14="http://schemas.microsoft.com/office/powerpoint/2010/main" val="76645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61684872-7A7D-D0B5-588C-239292E91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40315"/>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E1AD939-70AA-544E-63B3-BE1DEFF3F684}"/>
              </a:ext>
            </a:extLst>
          </p:cNvPr>
          <p:cNvSpPr>
            <a:spLocks noGrp="1"/>
          </p:cNvSpPr>
          <p:nvPr>
            <p:ph type="title"/>
          </p:nvPr>
        </p:nvSpPr>
        <p:spPr/>
        <p:txBody>
          <a:bodyPr/>
          <a:lstStyle/>
          <a:p>
            <a:pPr marL="342900" marR="0" lvl="0" indent="-342900" algn="ctr">
              <a:spcBef>
                <a:spcPts val="0"/>
              </a:spcBef>
              <a:spcAft>
                <a:spcPts val="0"/>
              </a:spcAft>
            </a:pPr>
            <a:r>
              <a:rPr lang="en-US" b="1" dirty="0">
                <a:latin typeface="Britannic Bold" panose="020B0903060703020204" pitchFamily="34" charset="0"/>
                <a:ea typeface="MS Mincho" panose="02020609040205080304" pitchFamily="49" charset="-128"/>
                <a:cs typeface="Aharoni" panose="02010803020104030203" pitchFamily="2" charset="-79"/>
              </a:rPr>
              <a:t>4</a:t>
            </a:r>
            <a:r>
              <a:rPr lang="en-US" sz="4400" b="1" dirty="0">
                <a:effectLst/>
                <a:latin typeface="Britannic Bold" panose="020B0903060703020204" pitchFamily="34" charset="0"/>
                <a:ea typeface="MS Mincho" panose="02020609040205080304" pitchFamily="49" charset="-128"/>
                <a:cs typeface="Aharoni" panose="02010803020104030203" pitchFamily="2" charset="-79"/>
              </a:rPr>
              <a:t>. Go Away from the Cruelty of Debt</a:t>
            </a:r>
            <a:endParaRPr lang="en-US" dirty="0">
              <a:latin typeface="Britannic Bold" panose="020B0903060703020204" pitchFamily="34" charset="0"/>
              <a:cs typeface="Aharoni" panose="02010803020104030203" pitchFamily="2" charset="-79"/>
            </a:endParaRPr>
          </a:p>
        </p:txBody>
      </p:sp>
      <p:sp>
        <p:nvSpPr>
          <p:cNvPr id="3" name="Content Placeholder 2">
            <a:extLst>
              <a:ext uri="{FF2B5EF4-FFF2-40B4-BE49-F238E27FC236}">
                <a16:creationId xmlns:a16="http://schemas.microsoft.com/office/drawing/2014/main" id="{8BB7AA22-7E86-D2AD-6B91-A740FBB408F4}"/>
              </a:ext>
            </a:extLst>
          </p:cNvPr>
          <p:cNvSpPr>
            <a:spLocks noGrp="1"/>
          </p:cNvSpPr>
          <p:nvPr>
            <p:ph idx="1"/>
          </p:nvPr>
        </p:nvSpPr>
        <p:spPr>
          <a:xfrm>
            <a:off x="5777802" y="1690688"/>
            <a:ext cx="6414198" cy="4802187"/>
          </a:xfrm>
        </p:spPr>
        <p:style>
          <a:lnRef idx="2">
            <a:schemeClr val="dk1"/>
          </a:lnRef>
          <a:fillRef idx="1">
            <a:schemeClr val="lt1"/>
          </a:fillRef>
          <a:effectRef idx="0">
            <a:schemeClr val="dk1"/>
          </a:effectRef>
          <a:fontRef idx="minor">
            <a:schemeClr val="dk1"/>
          </a:fontRef>
        </p:style>
        <p:txBody>
          <a:bodyPr>
            <a:normAutofit lnSpcReduction="10000"/>
          </a:bodyPr>
          <a:lstStyle/>
          <a:p>
            <a:pPr marL="0" marR="0">
              <a:spcBef>
                <a:spcPts val="0"/>
              </a:spcBef>
              <a:spcAft>
                <a:spcPts val="0"/>
              </a:spcAft>
            </a:pPr>
            <a:r>
              <a:rPr lang="en-US" sz="32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“Many, very many, have not so educated themselves that they can keep their expenditures within the limit of their income. </a:t>
            </a:r>
          </a:p>
          <a:p>
            <a:pPr marL="0" marR="0">
              <a:spcBef>
                <a:spcPts val="0"/>
              </a:spcBef>
              <a:spcAft>
                <a:spcPts val="0"/>
              </a:spcAft>
            </a:pPr>
            <a:r>
              <a:rPr lang="en-US" sz="3200" dirty="0">
                <a:solidFill>
                  <a:srgbClr val="000000"/>
                </a:solidFill>
                <a:effectLst/>
                <a:latin typeface="Britannic Bold" panose="020B0903060703020204" pitchFamily="34" charset="0"/>
                <a:ea typeface="Times New Roman" panose="02020603050405020304" pitchFamily="18" charset="0"/>
                <a:cs typeface="Aharoni" panose="02010803020104030203" pitchFamily="2" charset="-79"/>
              </a:rPr>
              <a:t>They do not learn to adapt themselves to circumstances, and they borrow and borrow again and again, and become overwhelmed in debt, and consequently they become discouraged and disheartened” </a:t>
            </a:r>
            <a:r>
              <a:rPr lang="en-US" sz="3200" dirty="0">
                <a:effectLst/>
                <a:latin typeface="Britannic Bold" panose="020B0903060703020204" pitchFamily="34" charset="0"/>
                <a:ea typeface="MS Mincho" panose="02020609040205080304" pitchFamily="49" charset="-128"/>
                <a:cs typeface="Aharoni" panose="02010803020104030203" pitchFamily="2" charset="-79"/>
              </a:rPr>
              <a:t>(CS 249.1)</a:t>
            </a:r>
          </a:p>
        </p:txBody>
      </p:sp>
    </p:spTree>
    <p:extLst>
      <p:ext uri="{BB962C8B-B14F-4D97-AF65-F5344CB8AC3E}">
        <p14:creationId xmlns:p14="http://schemas.microsoft.com/office/powerpoint/2010/main" val="2249091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EA228A4-BDEA-34B5-E661-AB4319036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1470460"/>
            <a:ext cx="11865428" cy="5316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E1AD939-70AA-544E-63B3-BE1DEFF3F684}"/>
              </a:ext>
            </a:extLst>
          </p:cNvPr>
          <p:cNvSpPr>
            <a:spLocks noGrp="1"/>
          </p:cNvSpPr>
          <p:nvPr>
            <p:ph type="title"/>
          </p:nvPr>
        </p:nvSpPr>
        <p:spPr>
          <a:xfrm>
            <a:off x="838200" y="71229"/>
            <a:ext cx="10515600" cy="1325563"/>
          </a:xfrm>
        </p:spPr>
        <p:txBody>
          <a:bodyPr/>
          <a:lstStyle/>
          <a:p>
            <a:pPr algn="ctr"/>
            <a:r>
              <a:rPr kumimoji="0" lang="en-US" sz="4400" b="1" i="0" u="none" strike="noStrike" kern="1200" cap="none" spc="0" normalizeH="0" baseline="0" noProof="0" dirty="0">
                <a:ln>
                  <a:noFill/>
                </a:ln>
                <a:solidFill>
                  <a:prstClr val="black"/>
                </a:solidFill>
                <a:effectLst/>
                <a:uLnTx/>
                <a:uFillTx/>
                <a:latin typeface="Britannic Bold" panose="020B0903060703020204" pitchFamily="34" charset="0"/>
                <a:ea typeface="MS Mincho" panose="02020609040205080304" pitchFamily="49" charset="-128"/>
                <a:cs typeface="Aharoni" panose="02010803020104030203" pitchFamily="2" charset="-79"/>
              </a:rPr>
              <a:t>Go Away from the Cruelty of Debt</a:t>
            </a:r>
            <a:endParaRPr lang="en-US" dirty="0">
              <a:latin typeface="Britannic Bold" panose="020B0903060703020204" pitchFamily="34" charset="0"/>
            </a:endParaRPr>
          </a:p>
        </p:txBody>
      </p:sp>
      <p:sp>
        <p:nvSpPr>
          <p:cNvPr id="3" name="Content Placeholder 2">
            <a:extLst>
              <a:ext uri="{FF2B5EF4-FFF2-40B4-BE49-F238E27FC236}">
                <a16:creationId xmlns:a16="http://schemas.microsoft.com/office/drawing/2014/main" id="{8BB7AA22-7E86-D2AD-6B91-A740FBB408F4}"/>
              </a:ext>
            </a:extLst>
          </p:cNvPr>
          <p:cNvSpPr>
            <a:spLocks noGrp="1"/>
          </p:cNvSpPr>
          <p:nvPr>
            <p:ph idx="1"/>
          </p:nvPr>
        </p:nvSpPr>
        <p:spPr>
          <a:xfrm>
            <a:off x="5918478" y="1825624"/>
            <a:ext cx="5877281" cy="4829176"/>
          </a:xfrm>
        </p:spPr>
        <p:style>
          <a:lnRef idx="2">
            <a:schemeClr val="dk1"/>
          </a:lnRef>
          <a:fillRef idx="1">
            <a:schemeClr val="lt1"/>
          </a:fillRef>
          <a:effectRef idx="0">
            <a:schemeClr val="dk1"/>
          </a:effectRef>
          <a:fontRef idx="minor">
            <a:schemeClr val="dk1"/>
          </a:fontRef>
        </p:style>
        <p:txBody>
          <a:bodyPr>
            <a:normAutofit lnSpcReduction="10000"/>
          </a:bodyPr>
          <a:lstStyle/>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Overspending can push us to borrow money and fall into the pit of indebtedness—a situation from which many find it difficult to escape.</a:t>
            </a:r>
          </a:p>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This book warns us not to spend more than our expected income.</a:t>
            </a:r>
          </a:p>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Why are so many unable to give their tithes and offerings? It is often because of debt.</a:t>
            </a:r>
          </a:p>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Temperance is not only for food and work but also in the way we manage and spend our income.</a:t>
            </a:r>
          </a:p>
          <a:p>
            <a:pPr marL="0" marR="0">
              <a:spcBef>
                <a:spcPts val="0"/>
              </a:spcBef>
              <a:spcAft>
                <a:spcPts val="0"/>
              </a:spcAft>
            </a:pPr>
            <a:r>
              <a:rPr lang="en-US" sz="2400" dirty="0">
                <a:effectLst/>
                <a:latin typeface="Britannic Bold" panose="020B0903060703020204" pitchFamily="34" charset="0"/>
                <a:ea typeface="MS Mincho" panose="02020609040205080304" pitchFamily="49" charset="-128"/>
                <a:cs typeface="Aharoni" panose="02010803020104030203" pitchFamily="2" charset="-79"/>
              </a:rPr>
              <a:t>We need this warning because many become discouraged—and even blame God—due to the consequences of financial negligence.</a:t>
            </a:r>
          </a:p>
        </p:txBody>
      </p:sp>
    </p:spTree>
    <p:extLst>
      <p:ext uri="{BB962C8B-B14F-4D97-AF65-F5344CB8AC3E}">
        <p14:creationId xmlns:p14="http://schemas.microsoft.com/office/powerpoint/2010/main" val="93028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5967</TotalTime>
  <Words>1305</Words>
  <Application>Microsoft Macintosh PowerPoint</Application>
  <PresentationFormat>Widescreen</PresentationFormat>
  <Paragraphs>62</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Aharoni</vt:lpstr>
      <vt:lpstr>Arial</vt:lpstr>
      <vt:lpstr>Britannic Bold</vt:lpstr>
      <vt:lpstr>Calibri</vt:lpstr>
      <vt:lpstr>Calibri Light</vt:lpstr>
      <vt:lpstr>Cambria</vt:lpstr>
      <vt:lpstr>Office Theme</vt:lpstr>
      <vt:lpstr>Important Principles on Stewardship</vt:lpstr>
      <vt:lpstr>1. Do not Publish Giving; it’s only Between you and your God.</vt:lpstr>
      <vt:lpstr>Do not Publish Giving; it’s only Between you and your God.</vt:lpstr>
      <vt:lpstr>2. Seek God First and the Treasure will be Added unto You</vt:lpstr>
      <vt:lpstr>Seek God First and the Treasure will be Added unto You</vt:lpstr>
      <vt:lpstr>3. Beware of Striving to be Rich but Instead to be with God</vt:lpstr>
      <vt:lpstr>Beware of Striving to be Rich but Instead to be with God</vt:lpstr>
      <vt:lpstr>4. Go Away from the Cruelty of Debt</vt:lpstr>
      <vt:lpstr>Go Away from the Cruelty of Debt</vt:lpstr>
      <vt:lpstr>5. Saving to Give and by Giving you Saved </vt:lpstr>
      <vt:lpstr>Saving to Give and by Giving you Saved </vt:lpstr>
      <vt:lpstr>6. Vows and Pledges are Sacred so Never Pledge nor Vows if no plan to fulfill it</vt:lpstr>
      <vt:lpstr>Vows and Pledges are Sacred so Never Pledge nor Vows if no plan to fulfill it</vt:lpstr>
      <vt:lpstr>7. Wills and Legacies</vt:lpstr>
      <vt:lpstr>Wills and Legacies</vt:lpstr>
      <vt:lpstr>8. The Reward of Faithful Steward</vt:lpstr>
      <vt:lpstr>The Reward of Faithful Steward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Stewardship</dc:title>
  <dc:creator>Ildefonso Baquilabat</dc:creator>
  <cp:lastModifiedBy>Ildefonso Baquilabat</cp:lastModifiedBy>
  <cp:revision>10</cp:revision>
  <dcterms:created xsi:type="dcterms:W3CDTF">2024-05-20T03:28:03Z</dcterms:created>
  <dcterms:modified xsi:type="dcterms:W3CDTF">2026-08-20T06:48:09Z</dcterms:modified>
</cp:coreProperties>
</file>