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58" r:id="rId5"/>
    <p:sldId id="269" r:id="rId6"/>
    <p:sldId id="259" r:id="rId7"/>
    <p:sldId id="268" r:id="rId8"/>
    <p:sldId id="260" r:id="rId9"/>
    <p:sldId id="267" r:id="rId10"/>
    <p:sldId id="261" r:id="rId11"/>
    <p:sldId id="266" r:id="rId12"/>
    <p:sldId id="262" r:id="rId13"/>
    <p:sldId id="265"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9" autoAdjust="0"/>
    <p:restoredTop sz="94617"/>
  </p:normalViewPr>
  <p:slideViewPr>
    <p:cSldViewPr snapToGrid="0">
      <p:cViewPr varScale="1">
        <p:scale>
          <a:sx n="127" d="100"/>
          <a:sy n="127" d="100"/>
        </p:scale>
        <p:origin x="2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3698-EC02-5A78-1856-E103052B0A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099527-0C1D-07DC-4C1C-BB5101B4AB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A161D-1B5C-9A83-D75C-B84617520F69}"/>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F63A6BFE-0184-20AA-9185-1CEA4FC9F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34E1F-0992-9AF1-EFD0-E292C2A45A86}"/>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2706785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A5814-24FB-DE1D-9DDF-9F1DA11694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299D9E-3EDC-4551-C75F-B2DD909095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A4E2F-54F4-45C6-8445-F936160F809D}"/>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F3AE6001-EC31-7517-7221-B58917AEA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202AA-819C-9C87-FE9C-7F1BD2467C6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14072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D7152A-BDFD-D6EA-E730-FCB11D083B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D7891B-B9C2-11AD-EEDB-61CC634308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108AA-D049-1CDB-2C61-1CF4B2638A17}"/>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B5E3DA06-0866-F9D7-8D1C-37E8AD7C1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71D14B-82CB-53C3-55FC-793B93067B65}"/>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2400250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70E4-ABD8-9985-7765-DB92EB0DDF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DF1E33-18A3-9241-2C4A-4B8E3BFE41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9E663D-311D-81B9-947B-2AF7BF8A3295}"/>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DDB44778-9917-6742-6ED5-4847B39E96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DC1278-916D-FAB7-BBA6-25CC6B38AECD}"/>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564621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279FA-ADF2-2294-94A8-6A81AE5B0A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FDEB66-3872-0B41-DD88-5EDE1D3DA9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CF60C2-7680-6D96-B01E-F287120A9B84}"/>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4D89F008-3A41-8730-C0A1-C74C7104B7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1A1CE-4C12-CDED-79D2-E20F06CEC370}"/>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67826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61383-3BA2-5D73-3A6A-CB49006591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C450E-7566-215F-2B25-FB83759FDB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8C62FB-C4F2-6B60-D553-0A5005BA8C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BB8005-999A-83C6-2987-91C298C3D778}"/>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5E1690E3-229C-E5F3-714A-50583DD7C8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204A7D-2058-6605-2A82-D786576DC4F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164023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63F9E-D466-4EC7-0F48-B72DE99854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BD2309-884E-A5F1-C9B1-0EAE847D52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A819B3-5FED-8BD5-14FA-E647A25409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F0CC55-696D-7961-53CB-89F585000E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1F5F67-5F4F-5216-B631-EE6A60CE9B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2EFFE7-346B-798C-822E-B6CC89E1CC43}"/>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8" name="Footer Placeholder 7">
            <a:extLst>
              <a:ext uri="{FF2B5EF4-FFF2-40B4-BE49-F238E27FC236}">
                <a16:creationId xmlns:a16="http://schemas.microsoft.com/office/drawing/2014/main" id="{9FE0B03A-4C72-3A0E-FB29-8737E15FD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9EA0F2-C414-CC9F-0D72-260BA0A84723}"/>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50924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DCD69-B5B6-93CD-ED3D-0CDB21D2F0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03C922-A375-E26F-991E-7FFE8FF2AD0F}"/>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4" name="Footer Placeholder 3">
            <a:extLst>
              <a:ext uri="{FF2B5EF4-FFF2-40B4-BE49-F238E27FC236}">
                <a16:creationId xmlns:a16="http://schemas.microsoft.com/office/drawing/2014/main" id="{148D7517-7C53-C8AD-AD46-6191C3AF8C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974AF8-8FA3-F8C9-9D9D-696D7093D7B9}"/>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056126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321B5-7ED6-82F5-DB47-EBF360D6E098}"/>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3" name="Footer Placeholder 2">
            <a:extLst>
              <a:ext uri="{FF2B5EF4-FFF2-40B4-BE49-F238E27FC236}">
                <a16:creationId xmlns:a16="http://schemas.microsoft.com/office/drawing/2014/main" id="{D03729D0-D396-DB05-48DE-085A3B4428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5FC59F-B123-933F-819F-F8AF21F95AD9}"/>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70286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E48D-12A4-3296-F711-050FC0CA2B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BADBAC-1D7F-3E7A-D11E-45B606D171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00C55D-D265-37C5-765D-28965C04C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CFBC5-0910-BA2D-6871-B02160641125}"/>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BB911E1B-9AB4-6C40-66DB-10A81122DF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3EADC0-262B-5F6E-E95D-DE97DCD1936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323854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9F766-12F7-62AA-213E-7CCB96E00A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D85A1B-ACFA-65F2-08F1-5CC9B9467E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519666-52B7-08FB-C7C7-7FC0AA304E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A767DB-1590-C6C5-E95F-8A990C1FB7AB}"/>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B5C1CF3B-6827-1A6D-6173-1108CCC420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E906C9-0B3F-32ED-4788-731F0B660DF8}"/>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23107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7BAFB4-138C-8EA7-4B70-0780AFB30F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C53018-043A-D159-348B-0D17E36AA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6C564-0430-CD83-35FB-D82527EF8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A5552036-D971-1309-AF79-B0C8B85A0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0F2911-748C-F482-E7DB-8E85058A98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70B9B-6BED-422A-8180-31512A7A8992}" type="slidenum">
              <a:rPr lang="en-US" smtClean="0"/>
              <a:t>‹#›</a:t>
            </a:fld>
            <a:endParaRPr lang="en-US"/>
          </a:p>
        </p:txBody>
      </p:sp>
    </p:spTree>
    <p:extLst>
      <p:ext uri="{BB962C8B-B14F-4D97-AF65-F5344CB8AC3E}">
        <p14:creationId xmlns:p14="http://schemas.microsoft.com/office/powerpoint/2010/main" val="707257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862E481-3D92-9964-DB43-6B97A64AE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020"/>
            <a:ext cx="12192000" cy="67532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6E3F3D-9618-E8FA-EEB9-0C582A1EFA06}"/>
              </a:ext>
            </a:extLst>
          </p:cNvPr>
          <p:cNvSpPr>
            <a:spLocks noGrp="1"/>
          </p:cNvSpPr>
          <p:nvPr>
            <p:ph type="ctrTitle"/>
          </p:nvPr>
        </p:nvSpPr>
        <p:spPr>
          <a:xfrm>
            <a:off x="1524000" y="2117150"/>
            <a:ext cx="9144000" cy="1813877"/>
          </a:xfrm>
        </p:spPr>
        <p:style>
          <a:lnRef idx="2">
            <a:schemeClr val="dk1"/>
          </a:lnRef>
          <a:fillRef idx="1">
            <a:schemeClr val="lt1"/>
          </a:fillRef>
          <a:effectRef idx="0">
            <a:schemeClr val="dk1"/>
          </a:effectRef>
          <a:fontRef idx="minor">
            <a:schemeClr val="dk1"/>
          </a:fontRef>
        </p:style>
        <p:txBody>
          <a:bodyPr/>
          <a:lstStyle/>
          <a:p>
            <a:r>
              <a:rPr lang="en-US" dirty="0">
                <a:latin typeface="Britannic Bold" panose="020B0903060703020204" pitchFamily="34" charset="0"/>
                <a:cs typeface="Aharoni" panose="02010803020104030203" pitchFamily="2" charset="-79"/>
              </a:rPr>
              <a:t>Important Principles on Stewardship</a:t>
            </a:r>
          </a:p>
        </p:txBody>
      </p:sp>
      <p:sp>
        <p:nvSpPr>
          <p:cNvPr id="3" name="Subtitle 2">
            <a:extLst>
              <a:ext uri="{FF2B5EF4-FFF2-40B4-BE49-F238E27FC236}">
                <a16:creationId xmlns:a16="http://schemas.microsoft.com/office/drawing/2014/main" id="{7F307E28-8FF9-4C9C-BC65-15AED72BF0D4}"/>
              </a:ext>
            </a:extLst>
          </p:cNvPr>
          <p:cNvSpPr>
            <a:spLocks noGrp="1"/>
          </p:cNvSpPr>
          <p:nvPr>
            <p:ph type="subTitle" idx="1"/>
          </p:nvPr>
        </p:nvSpPr>
        <p:spPr>
          <a:xfrm>
            <a:off x="2378110" y="4972079"/>
            <a:ext cx="6896519" cy="1220217"/>
          </a:xfrm>
        </p:spPr>
        <p:style>
          <a:lnRef idx="2">
            <a:schemeClr val="dk1"/>
          </a:lnRef>
          <a:fillRef idx="1">
            <a:schemeClr val="lt1"/>
          </a:fillRef>
          <a:effectRef idx="0">
            <a:schemeClr val="dk1"/>
          </a:effectRef>
          <a:fontRef idx="minor">
            <a:schemeClr val="dk1"/>
          </a:fontRef>
        </p:style>
        <p:txBody>
          <a:bodyPr>
            <a:normAutofit/>
          </a:bodyPr>
          <a:lstStyle/>
          <a:p>
            <a:r>
              <a:rPr lang="en-US" sz="3600" dirty="0">
                <a:latin typeface="Britannic Bold" panose="020B0903060703020204" pitchFamily="34" charset="0"/>
                <a:cs typeface="Aharoni" panose="02010803020104030203" pitchFamily="2" charset="-79"/>
              </a:rPr>
              <a:t>Prepared By:</a:t>
            </a:r>
          </a:p>
          <a:p>
            <a:r>
              <a:rPr lang="en-US" sz="3600" dirty="0">
                <a:latin typeface="Britannic Bold" panose="020B0903060703020204" pitchFamily="34" charset="0"/>
                <a:cs typeface="Aharoni" panose="02010803020104030203" pitchFamily="2" charset="-79"/>
              </a:rPr>
              <a:t>Pastor Ildefonso A Baquilabat</a:t>
            </a:r>
          </a:p>
        </p:txBody>
      </p:sp>
    </p:spTree>
    <p:extLst>
      <p:ext uri="{BB962C8B-B14F-4D97-AF65-F5344CB8AC3E}">
        <p14:creationId xmlns:p14="http://schemas.microsoft.com/office/powerpoint/2010/main" val="1968261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8B40515-D04D-123E-3BE0-09183B0F29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275670"/>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7A465A9-B955-1900-1F8F-19B1F4516589}"/>
              </a:ext>
            </a:extLst>
          </p:cNvPr>
          <p:cNvSpPr>
            <a:spLocks noGrp="1"/>
          </p:cNvSpPr>
          <p:nvPr>
            <p:ph type="title"/>
          </p:nvPr>
        </p:nvSpPr>
        <p:spPr/>
        <p:txBody>
          <a:bodyPr>
            <a:normAutofit/>
          </a:bodyPr>
          <a:lstStyle/>
          <a:p>
            <a:pPr algn="ctr"/>
            <a:r>
              <a:rPr lang="en-US" sz="5400" b="1" dirty="0">
                <a:effectLst/>
                <a:latin typeface="Britannic Bold" panose="020B0903060703020204" pitchFamily="34" charset="0"/>
                <a:ea typeface="MS Mincho" panose="02020609040205080304" pitchFamily="49" charset="-128"/>
                <a:cs typeface="Aharoni" panose="02010803020104030203" pitchFamily="2" charset="-79"/>
              </a:rPr>
              <a:t>5. Steward of Possessions</a:t>
            </a:r>
            <a:endParaRPr lang="en-US" sz="115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EB4A0DC5-8F5B-449D-B926-25A283E02C79}"/>
              </a:ext>
            </a:extLst>
          </p:cNvPr>
          <p:cNvSpPr>
            <a:spLocks noGrp="1"/>
          </p:cNvSpPr>
          <p:nvPr>
            <p:ph idx="1"/>
          </p:nvPr>
        </p:nvSpPr>
        <p:spPr>
          <a:xfrm>
            <a:off x="5948624" y="1690688"/>
            <a:ext cx="5948624" cy="4629725"/>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r>
              <a:rPr lang="en-US" sz="4400" dirty="0">
                <a:effectLst/>
                <a:latin typeface="Britannic Bold" panose="020B0903060703020204" pitchFamily="34" charset="0"/>
                <a:ea typeface="MS Mincho" panose="02020609040205080304" pitchFamily="49" charset="-128"/>
                <a:cs typeface="Aharoni" panose="02010803020104030203" pitchFamily="2" charset="-79"/>
              </a:rPr>
              <a:t>“Many do not seem to appreciate the fact that the money they needlessly expend on amusements which only vex the souls and lay the foundation for the corruption of their morals, is money that belongs to the Lord” (CS 135.3). </a:t>
            </a:r>
          </a:p>
        </p:txBody>
      </p:sp>
    </p:spTree>
    <p:extLst>
      <p:ext uri="{BB962C8B-B14F-4D97-AF65-F5344CB8AC3E}">
        <p14:creationId xmlns:p14="http://schemas.microsoft.com/office/powerpoint/2010/main" val="1678524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6F1C72D-7F4A-D0FE-C83C-F293F46E6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7A465A9-B955-1900-1F8F-19B1F4516589}"/>
              </a:ext>
            </a:extLst>
          </p:cNvPr>
          <p:cNvSpPr>
            <a:spLocks noGrp="1"/>
          </p:cNvSpPr>
          <p:nvPr>
            <p:ph type="title"/>
          </p:nvPr>
        </p:nvSpPr>
        <p:spPr/>
        <p:txBody>
          <a:bodyPr>
            <a:normAutofit/>
          </a:bodyPr>
          <a:lstStyle/>
          <a:p>
            <a:pPr algn="ctr"/>
            <a:r>
              <a:rPr lang="en-US" sz="4800" b="1" dirty="0">
                <a:effectLst/>
                <a:latin typeface="Britannic Bold" panose="020B0903060703020204" pitchFamily="34" charset="0"/>
                <a:ea typeface="MS Mincho" panose="02020609040205080304" pitchFamily="49" charset="-128"/>
                <a:cs typeface="Aharoni" panose="02010803020104030203" pitchFamily="2" charset="-79"/>
              </a:rPr>
              <a:t>Steward of Possessions</a:t>
            </a:r>
            <a:endParaRPr lang="en-US" sz="96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EB4A0DC5-8F5B-449D-B926-25A283E02C79}"/>
              </a:ext>
            </a:extLst>
          </p:cNvPr>
          <p:cNvSpPr>
            <a:spLocks noGrp="1"/>
          </p:cNvSpPr>
          <p:nvPr>
            <p:ph idx="1"/>
          </p:nvPr>
        </p:nvSpPr>
        <p:spPr>
          <a:xfrm>
            <a:off x="6095999" y="1825625"/>
            <a:ext cx="5831393" cy="4331336"/>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r>
              <a:rPr lang="en-US" sz="3200" dirty="0">
                <a:effectLst/>
                <a:latin typeface="Britannic Bold" panose="020B0903060703020204" pitchFamily="34" charset="0"/>
                <a:ea typeface="MS Mincho" panose="02020609040205080304" pitchFamily="49" charset="-128"/>
                <a:cs typeface="Aharoni" panose="02010803020104030203" pitchFamily="2" charset="-79"/>
              </a:rPr>
              <a:t>Satan is constantly at work, using subtle methods to allure us.</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We are tempted to accumulate riches solely for our own benefit, while God’s purpose is that His blessings be used to help finish His work.</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Satan also seeks to divert our minds to other things.</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Worldly pleasures are among his strongest allurements.</a:t>
            </a:r>
          </a:p>
        </p:txBody>
      </p:sp>
    </p:spTree>
    <p:extLst>
      <p:ext uri="{BB962C8B-B14F-4D97-AF65-F5344CB8AC3E}">
        <p14:creationId xmlns:p14="http://schemas.microsoft.com/office/powerpoint/2010/main" val="3802775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1C937C6-706B-956B-1673-F3B895E1E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AD37DD-3DF7-1E58-6938-7C6E32BDD1CA}"/>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6. Poverty is not a Hindrance to Liberality </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2A19A586-164F-CBFB-DF46-A0F061E9AF95}"/>
              </a:ext>
            </a:extLst>
          </p:cNvPr>
          <p:cNvSpPr>
            <a:spLocks noGrp="1"/>
          </p:cNvSpPr>
          <p:nvPr>
            <p:ph idx="1"/>
          </p:nvPr>
        </p:nvSpPr>
        <p:spPr>
          <a:xfrm>
            <a:off x="5968720" y="1825625"/>
            <a:ext cx="5938577" cy="4351338"/>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sz="40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“When the apostle would have restrained them (Macedonian), they importuned him to accept their offering. </a:t>
            </a:r>
          </a:p>
          <a:p>
            <a:r>
              <a:rPr lang="en-US" sz="40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In their simplicity and integrity, and in their love for the brethren, they gladly denied self, and thus abounded in the fruit of benevolence” </a:t>
            </a:r>
            <a:r>
              <a:rPr lang="en-US" sz="4000" dirty="0">
                <a:effectLst/>
                <a:latin typeface="Britannic Bold" panose="020B0903060703020204" pitchFamily="34" charset="0"/>
                <a:ea typeface="MS Mincho" panose="02020609040205080304" pitchFamily="49" charset="-128"/>
                <a:cs typeface="Aharoni" panose="02010803020104030203" pitchFamily="2" charset="-79"/>
              </a:rPr>
              <a:t>(CS 172.1). </a:t>
            </a:r>
            <a:endParaRPr lang="en-US" sz="60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2984193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A66C08D-6AF1-5F50-F17C-F5736096B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AD37DD-3DF7-1E58-6938-7C6E32BDD1CA}"/>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Poverty is not a Hindrance to Liberality </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2A19A586-164F-CBFB-DF46-A0F061E9AF95}"/>
              </a:ext>
            </a:extLst>
          </p:cNvPr>
          <p:cNvSpPr>
            <a:spLocks noGrp="1"/>
          </p:cNvSpPr>
          <p:nvPr>
            <p:ph idx="1"/>
          </p:nvPr>
        </p:nvSpPr>
        <p:spPr>
          <a:xfrm>
            <a:off x="5968721" y="1825625"/>
            <a:ext cx="5968721" cy="4351338"/>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sz="3600" dirty="0">
                <a:effectLst/>
                <a:latin typeface="Britannic Bold" panose="020B0903060703020204" pitchFamily="34" charset="0"/>
                <a:ea typeface="MS Mincho" panose="02020609040205080304" pitchFamily="49" charset="-128"/>
                <a:cs typeface="Aharoni" panose="02010803020104030203" pitchFamily="2" charset="-79"/>
              </a:rPr>
              <a:t>The principle here is that when we fully give our hearts to God, we become true givers.</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The Macedonian believers were not merely sharing; they gave joyfully and gladly in what they were doing.</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Giving is not based on having enough, but on having a heart filled with the love of God.</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This is liberality amid poverty.</a:t>
            </a:r>
          </a:p>
        </p:txBody>
      </p:sp>
    </p:spTree>
    <p:extLst>
      <p:ext uri="{BB962C8B-B14F-4D97-AF65-F5344CB8AC3E}">
        <p14:creationId xmlns:p14="http://schemas.microsoft.com/office/powerpoint/2010/main" val="107056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0806AC5-93F1-E16E-5BD5-3DF957AB9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52E2795-4813-A101-D71A-C03E27F1B77E}"/>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7. Never Hesitate to Accept and to Ask Help from Gentiles</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5A3BFC3-1E1A-6F1F-15AD-F4B9182B9CA0}"/>
              </a:ext>
            </a:extLst>
          </p:cNvPr>
          <p:cNvSpPr>
            <a:spLocks noGrp="1"/>
          </p:cNvSpPr>
          <p:nvPr>
            <p:ph idx="1"/>
          </p:nvPr>
        </p:nvSpPr>
        <p:spPr>
          <a:xfrm>
            <a:off x="5295480" y="1825625"/>
            <a:ext cx="6591720" cy="4351338"/>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“The Lord God of Israel has placed His goods in the hands of unbelievers, but they are to be used in favor of doing the works that must be done for a fallen world. </a:t>
            </a:r>
          </a:p>
          <a:p>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The agents through whom these gifts come, may open up avenues through which the truth may go...”</a:t>
            </a:r>
            <a:r>
              <a:rPr lang="en-US" sz="3200" dirty="0">
                <a:effectLst/>
                <a:latin typeface="Britannic Bold" panose="020B0903060703020204" pitchFamily="34" charset="0"/>
                <a:ea typeface="MS Mincho" panose="02020609040205080304" pitchFamily="49" charset="-128"/>
                <a:cs typeface="Aharoni" panose="02010803020104030203" pitchFamily="2" charset="-79"/>
              </a:rPr>
              <a:t>(CS 183.3). </a:t>
            </a:r>
          </a:p>
        </p:txBody>
      </p:sp>
    </p:spTree>
    <p:extLst>
      <p:ext uri="{BB962C8B-B14F-4D97-AF65-F5344CB8AC3E}">
        <p14:creationId xmlns:p14="http://schemas.microsoft.com/office/powerpoint/2010/main" val="928323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F377FC8-CA7B-266F-4BD4-9EBB02147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52E2795-4813-A101-D71A-C03E27F1B77E}"/>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Never Hesitate to Accept and to Ask Help from Gentiles</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5A3BFC3-1E1A-6F1F-15AD-F4B9182B9CA0}"/>
              </a:ext>
            </a:extLst>
          </p:cNvPr>
          <p:cNvSpPr>
            <a:spLocks noGrp="1"/>
          </p:cNvSpPr>
          <p:nvPr>
            <p:ph idx="1"/>
          </p:nvPr>
        </p:nvSpPr>
        <p:spPr>
          <a:xfrm>
            <a:off x="5948624" y="1597688"/>
            <a:ext cx="5978770" cy="4973933"/>
          </a:xfrm>
        </p:spPr>
        <p:style>
          <a:lnRef idx="2">
            <a:schemeClr val="dk1"/>
          </a:lnRef>
          <a:fillRef idx="1">
            <a:schemeClr val="lt1"/>
          </a:fillRef>
          <a:effectRef idx="0">
            <a:schemeClr val="dk1"/>
          </a:effectRef>
          <a:fontRef idx="minor">
            <a:schemeClr val="dk1"/>
          </a:fontRef>
        </p:style>
        <p:txBody>
          <a:bodyPr>
            <a:normAutofit/>
          </a:bodyPr>
          <a:lstStyle/>
          <a:p>
            <a:r>
              <a:rPr lang="en-US" dirty="0">
                <a:effectLst/>
                <a:latin typeface="Britannic Bold" panose="020B0903060703020204" pitchFamily="34" charset="0"/>
                <a:ea typeface="MS Mincho" panose="02020609040205080304" pitchFamily="49" charset="-128"/>
                <a:cs typeface="Aharoni" panose="02010803020104030203" pitchFamily="2" charset="-79"/>
              </a:rPr>
              <a:t>This book encourages us to solicit support from those who may not believe in God but who have a generous spirit.</a:t>
            </a:r>
          </a:p>
          <a:p>
            <a:r>
              <a:rPr lang="en-US" dirty="0">
                <a:effectLst/>
                <a:latin typeface="Britannic Bold" panose="020B0903060703020204" pitchFamily="34" charset="0"/>
                <a:ea typeface="MS Mincho" panose="02020609040205080304" pitchFamily="49" charset="-128"/>
                <a:cs typeface="Aharoni" panose="02010803020104030203" pitchFamily="2" charset="-79"/>
              </a:rPr>
              <a:t>Their riches ultimately come from God, and there is no wrongdoing in asking them for help.</a:t>
            </a:r>
          </a:p>
          <a:p>
            <a:r>
              <a:rPr lang="en-US" dirty="0">
                <a:effectLst/>
                <a:latin typeface="Britannic Bold" panose="020B0903060703020204" pitchFamily="34" charset="0"/>
                <a:ea typeface="MS Mincho" panose="02020609040205080304" pitchFamily="49" charset="-128"/>
                <a:cs typeface="Aharoni" panose="02010803020104030203" pitchFamily="2" charset="-79"/>
              </a:rPr>
              <a:t>This principle is drawn from the Bible, particularly from the period of the rebuilding of the temple in Jerusalem.</a:t>
            </a:r>
          </a:p>
        </p:txBody>
      </p:sp>
    </p:spTree>
    <p:extLst>
      <p:ext uri="{BB962C8B-B14F-4D97-AF65-F5344CB8AC3E}">
        <p14:creationId xmlns:p14="http://schemas.microsoft.com/office/powerpoint/2010/main" val="73598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FAB3EFB3-FEFD-C39F-AE51-75C78F908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A66FA3F-2853-748D-C0B5-B4783FE377C1}"/>
              </a:ext>
            </a:extLst>
          </p:cNvPr>
          <p:cNvSpPr>
            <a:spLocks noGrp="1"/>
          </p:cNvSpPr>
          <p:nvPr>
            <p:ph type="title"/>
          </p:nvPr>
        </p:nvSpPr>
        <p:spPr/>
        <p:txBody>
          <a:bodyPr>
            <a:normAutofit/>
          </a:bodyPr>
          <a:lstStyle/>
          <a:p>
            <a:pPr algn="ctr"/>
            <a:r>
              <a:rPr lang="en-US" b="1" dirty="0">
                <a:effectLst/>
                <a:latin typeface="Britannic Bold" panose="020B0903060703020204" pitchFamily="34" charset="0"/>
                <a:ea typeface="MS Mincho" panose="02020609040205080304" pitchFamily="49" charset="-128"/>
                <a:cs typeface="Aharoni" panose="02010803020104030203" pitchFamily="2" charset="-79"/>
              </a:rPr>
              <a:t>1. Generosity the Law of Heaven</a:t>
            </a:r>
            <a:endParaRPr lang="en-US" sz="88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7B26A012-A581-831E-2EE1-78B84CCD7CAD}"/>
              </a:ext>
            </a:extLst>
          </p:cNvPr>
          <p:cNvSpPr>
            <a:spLocks noGrp="1"/>
          </p:cNvSpPr>
          <p:nvPr>
            <p:ph idx="1"/>
          </p:nvPr>
        </p:nvSpPr>
        <p:spPr>
          <a:xfrm>
            <a:off x="5486400" y="2110154"/>
            <a:ext cx="6542314" cy="4200211"/>
          </a:xfrm>
        </p:spPr>
        <p:style>
          <a:lnRef idx="2">
            <a:schemeClr val="dk1"/>
          </a:lnRef>
          <a:fillRef idx="1">
            <a:schemeClr val="lt1"/>
          </a:fillRef>
          <a:effectRef idx="0">
            <a:schemeClr val="dk1"/>
          </a:effectRef>
          <a:fontRef idx="minor">
            <a:schemeClr val="dk1"/>
          </a:fontRef>
        </p:style>
        <p:txBody>
          <a:bodyPr>
            <a:normAutofit/>
          </a:bodyPr>
          <a:lstStyle/>
          <a:p>
            <a:r>
              <a:rPr lang="en-US" sz="4000" dirty="0">
                <a:effectLst/>
                <a:latin typeface="Britannic Bold" panose="020B0903060703020204" pitchFamily="34" charset="0"/>
                <a:ea typeface="MS Mincho" panose="02020609040205080304" pitchFamily="49" charset="-128"/>
                <a:cs typeface="Aharoni" panose="02010803020104030203" pitchFamily="2" charset="-79"/>
              </a:rPr>
              <a:t>“That man might be saved, He gave all that He had, and then gave Himself. </a:t>
            </a:r>
          </a:p>
          <a:p>
            <a:r>
              <a:rPr lang="en-US" sz="4000" dirty="0">
                <a:effectLst/>
                <a:latin typeface="Britannic Bold" panose="020B0903060703020204" pitchFamily="34" charset="0"/>
                <a:ea typeface="MS Mincho" panose="02020609040205080304" pitchFamily="49" charset="-128"/>
                <a:cs typeface="Aharoni" panose="02010803020104030203" pitchFamily="2" charset="-79"/>
              </a:rPr>
              <a:t>The cross of Christ appeals to the benevolence of every flower of the blessed Savior” (CS </a:t>
            </a:r>
            <a:endParaRPr lang="en-US" sz="72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224280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773CA3-52BD-670B-E93D-A5DD82941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A66FA3F-2853-748D-C0B5-B4783FE377C1}"/>
              </a:ext>
            </a:extLst>
          </p:cNvPr>
          <p:cNvSpPr>
            <a:spLocks noGrp="1"/>
          </p:cNvSpPr>
          <p:nvPr>
            <p:ph type="title"/>
          </p:nvPr>
        </p:nvSpPr>
        <p:spPr/>
        <p:txBody>
          <a:bodyPr>
            <a:normAutofit/>
          </a:bodyPr>
          <a:lstStyle/>
          <a:p>
            <a:pPr algn="ctr"/>
            <a:r>
              <a:rPr lang="en-US" b="1" dirty="0">
                <a:effectLst/>
                <a:latin typeface="Britannic Bold" panose="020B0903060703020204" pitchFamily="34" charset="0"/>
                <a:ea typeface="MS Mincho" panose="02020609040205080304" pitchFamily="49" charset="-128"/>
                <a:cs typeface="Aharoni" panose="02010803020104030203" pitchFamily="2" charset="-79"/>
              </a:rPr>
              <a:t>Benevolence the Law of Heaven</a:t>
            </a:r>
            <a:endParaRPr lang="en-US" sz="88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7B26A012-A581-831E-2EE1-78B84CCD7CAD}"/>
              </a:ext>
            </a:extLst>
          </p:cNvPr>
          <p:cNvSpPr>
            <a:spLocks noGrp="1"/>
          </p:cNvSpPr>
          <p:nvPr>
            <p:ph idx="1"/>
          </p:nvPr>
        </p:nvSpPr>
        <p:spPr>
          <a:xfrm>
            <a:off x="5878286" y="1825625"/>
            <a:ext cx="5475514" cy="4351338"/>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r>
              <a:rPr lang="en-US" sz="3200" dirty="0">
                <a:effectLst/>
                <a:latin typeface="Britannic Bold" panose="020B0903060703020204" pitchFamily="34" charset="0"/>
                <a:ea typeface="MS Mincho" panose="02020609040205080304" pitchFamily="49" charset="-128"/>
                <a:cs typeface="Aharoni" panose="02010803020104030203" pitchFamily="2" charset="-79"/>
              </a:rPr>
              <a:t>Benevolence is the law of heaven.</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Our mentality is often focused on receiving rather than giving.</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When God gave, He gave everything and held nothing back.</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His work is designed so that everyone may participate.</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Although God can finish His work without our help, He invites us to participate so that we may grow. </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Our participation is expressed through our support in tithes and offerings.</a:t>
            </a:r>
          </a:p>
        </p:txBody>
      </p:sp>
    </p:spTree>
    <p:extLst>
      <p:ext uri="{BB962C8B-B14F-4D97-AF65-F5344CB8AC3E}">
        <p14:creationId xmlns:p14="http://schemas.microsoft.com/office/powerpoint/2010/main" val="1357434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DBA6262-C024-A6B0-61C6-AC998AE2D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296E80-F671-B484-F7DF-5A714848D1E9}"/>
              </a:ext>
            </a:extLst>
          </p:cNvPr>
          <p:cNvSpPr>
            <a:spLocks noGrp="1"/>
          </p:cNvSpPr>
          <p:nvPr>
            <p:ph type="title"/>
          </p:nvPr>
        </p:nvSpPr>
        <p:spPr/>
        <p:txBody>
          <a:bodyPr>
            <a:normAutofit/>
          </a:bodyPr>
          <a:lstStyle/>
          <a:p>
            <a:pPr algn="ctr"/>
            <a:r>
              <a:rPr lang="en-US" sz="3600" b="1" dirty="0">
                <a:effectLst/>
                <a:latin typeface="Britannic Bold" panose="020B0903060703020204" pitchFamily="34" charset="0"/>
                <a:ea typeface="MS Mincho" panose="02020609040205080304" pitchFamily="49" charset="-128"/>
                <a:cs typeface="Aharoni" panose="02010803020104030203" pitchFamily="2" charset="-79"/>
              </a:rPr>
              <a:t>2. Be Sure to put Treasures only in God’s Storehouse</a:t>
            </a:r>
            <a:endParaRPr lang="en-US" sz="72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96E51BE-6E7D-50AC-09C5-38ED18A01AB0}"/>
              </a:ext>
            </a:extLst>
          </p:cNvPr>
          <p:cNvSpPr>
            <a:spLocks noGrp="1"/>
          </p:cNvSpPr>
          <p:nvPr>
            <p:ph idx="1"/>
          </p:nvPr>
        </p:nvSpPr>
        <p:spPr>
          <a:xfrm>
            <a:off x="6096000" y="1690688"/>
            <a:ext cx="5730910" cy="4880933"/>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sz="3600" dirty="0">
                <a:effectLst/>
                <a:latin typeface="Britannic Bold" panose="020B0903060703020204" pitchFamily="34" charset="0"/>
                <a:ea typeface="MS Mincho" panose="02020609040205080304" pitchFamily="49" charset="-128"/>
                <a:cs typeface="Aharoni" panose="02010803020104030203" pitchFamily="2" charset="-79"/>
              </a:rPr>
              <a:t>“There are only two places in the universe where we can place our treasures, in God’s storehouse or in Satan’s; and all that is not devoted to God’s service is counted on Satan’s side, and goes to strengthen his cause” (CS 35.4). </a:t>
            </a:r>
          </a:p>
        </p:txBody>
      </p:sp>
    </p:spTree>
    <p:extLst>
      <p:ext uri="{BB962C8B-B14F-4D97-AF65-F5344CB8AC3E}">
        <p14:creationId xmlns:p14="http://schemas.microsoft.com/office/powerpoint/2010/main" val="189655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F2A1B39-6EF6-59B3-063A-EA7FF254D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296E80-F671-B484-F7DF-5A714848D1E9}"/>
              </a:ext>
            </a:extLst>
          </p:cNvPr>
          <p:cNvSpPr>
            <a:spLocks noGrp="1"/>
          </p:cNvSpPr>
          <p:nvPr>
            <p:ph type="title"/>
          </p:nvPr>
        </p:nvSpPr>
        <p:spPr/>
        <p:txBody>
          <a:bodyPr>
            <a:normAutofit/>
          </a:bodyPr>
          <a:lstStyle/>
          <a:p>
            <a:pPr algn="ctr"/>
            <a:r>
              <a:rPr lang="en-US" sz="3600" b="1" dirty="0">
                <a:effectLst/>
                <a:latin typeface="Britannic Bold" panose="020B0903060703020204" pitchFamily="34" charset="0"/>
                <a:ea typeface="MS Mincho" panose="02020609040205080304" pitchFamily="49" charset="-128"/>
                <a:cs typeface="Aharoni" panose="02010803020104030203" pitchFamily="2" charset="-79"/>
              </a:rPr>
              <a:t>Be Sure to put Treasures only in God’s Storehouse</a:t>
            </a:r>
            <a:endParaRPr lang="en-US" sz="72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96E51BE-6E7D-50AC-09C5-38ED18A01AB0}"/>
              </a:ext>
            </a:extLst>
          </p:cNvPr>
          <p:cNvSpPr>
            <a:spLocks noGrp="1"/>
          </p:cNvSpPr>
          <p:nvPr>
            <p:ph idx="1"/>
          </p:nvPr>
        </p:nvSpPr>
        <p:spPr>
          <a:xfrm>
            <a:off x="6096000" y="1690689"/>
            <a:ext cx="5831393" cy="460962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r>
              <a:rPr lang="en-US" dirty="0">
                <a:effectLst/>
                <a:latin typeface="Britannic Bold" panose="020B0903060703020204" pitchFamily="34" charset="0"/>
                <a:ea typeface="MS Mincho" panose="02020609040205080304" pitchFamily="49" charset="-128"/>
                <a:cs typeface="Aharoni" panose="02010803020104030203" pitchFamily="2" charset="-79"/>
              </a:rPr>
              <a:t>The purpose of our tithes and offerings is to support God’s work, and we are counseled to give liberally.</a:t>
            </a:r>
          </a:p>
          <a:p>
            <a:r>
              <a:rPr lang="en-US" dirty="0">
                <a:effectLst/>
                <a:latin typeface="Britannic Bold" panose="020B0903060703020204" pitchFamily="34" charset="0"/>
                <a:ea typeface="MS Mincho" panose="02020609040205080304" pitchFamily="49" charset="-128"/>
                <a:cs typeface="Aharoni" panose="02010803020104030203" pitchFamily="2" charset="-79"/>
              </a:rPr>
              <a:t>A warning has been given that if we do not give to God, we give to Satan.</a:t>
            </a:r>
          </a:p>
          <a:p>
            <a:r>
              <a:rPr lang="en-US" dirty="0">
                <a:effectLst/>
                <a:latin typeface="Britannic Bold" panose="020B0903060703020204" pitchFamily="34" charset="0"/>
                <a:ea typeface="MS Mincho" panose="02020609040205080304" pitchFamily="49" charset="-128"/>
                <a:cs typeface="Aharoni" panose="02010803020104030203" pitchFamily="2" charset="-79"/>
              </a:rPr>
              <a:t>When we withhold our giving, we strengthen the cause of Satan.</a:t>
            </a:r>
          </a:p>
          <a:p>
            <a:r>
              <a:rPr lang="en-US" dirty="0">
                <a:effectLst/>
                <a:latin typeface="Britannic Bold" panose="020B0903060703020204" pitchFamily="34" charset="0"/>
                <a:ea typeface="MS Mincho" panose="02020609040205080304" pitchFamily="49" charset="-128"/>
                <a:cs typeface="Aharoni" panose="02010803020104030203" pitchFamily="2" charset="-79"/>
              </a:rPr>
              <a:t>When we give, “the capacity to receive increases.”</a:t>
            </a:r>
          </a:p>
          <a:p>
            <a:r>
              <a:rPr lang="en-US" dirty="0">
                <a:effectLst/>
                <a:latin typeface="Britannic Bold" panose="020B0903060703020204" pitchFamily="34" charset="0"/>
                <a:ea typeface="MS Mincho" panose="02020609040205080304" pitchFamily="49" charset="-128"/>
                <a:cs typeface="Aharoni" panose="02010803020104030203" pitchFamily="2" charset="-79"/>
              </a:rPr>
              <a:t>This means that God gives abundantly to those who are generous, while blessings are withheld from those who are selfish.</a:t>
            </a:r>
          </a:p>
        </p:txBody>
      </p:sp>
    </p:spTree>
    <p:extLst>
      <p:ext uri="{BB962C8B-B14F-4D97-AF65-F5344CB8AC3E}">
        <p14:creationId xmlns:p14="http://schemas.microsoft.com/office/powerpoint/2010/main" val="169120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C686677-3F44-0730-AA75-24461C4AD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5A5C0D-63A6-F2F2-48C7-6175ED8607E7}"/>
              </a:ext>
            </a:extLst>
          </p:cNvPr>
          <p:cNvSpPr>
            <a:spLocks noGrp="1"/>
          </p:cNvSpPr>
          <p:nvPr>
            <p:ph type="title"/>
          </p:nvPr>
        </p:nvSpPr>
        <p:spPr/>
        <p:txBody>
          <a:bodyPr>
            <a:normAutofit/>
          </a:bodyPr>
          <a:lstStyle/>
          <a:p>
            <a:pPr algn="ctr"/>
            <a:r>
              <a:rPr lang="en-US" b="1" dirty="0">
                <a:effectLst/>
                <a:latin typeface="Britannic Bold" panose="020B0903060703020204" pitchFamily="34" charset="0"/>
                <a:ea typeface="MS Mincho" panose="02020609040205080304" pitchFamily="49" charset="-128"/>
                <a:cs typeface="Aharoni" panose="02010803020104030203" pitchFamily="2" charset="-79"/>
              </a:rPr>
              <a:t>3. Tithe is a Test of Loyalty to God</a:t>
            </a:r>
            <a:endParaRPr lang="en-US" sz="88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9468EE08-B491-B41F-4832-F60E305092D7}"/>
              </a:ext>
            </a:extLst>
          </p:cNvPr>
          <p:cNvSpPr>
            <a:spLocks noGrp="1"/>
          </p:cNvSpPr>
          <p:nvPr>
            <p:ph idx="1"/>
          </p:nvPr>
        </p:nvSpPr>
        <p:spPr>
          <a:xfrm>
            <a:off x="5868238" y="1848896"/>
            <a:ext cx="6039060" cy="4907730"/>
          </a:xfrm>
        </p:spPr>
        <p:style>
          <a:lnRef idx="2">
            <a:schemeClr val="dk1"/>
          </a:lnRef>
          <a:fillRef idx="1">
            <a:schemeClr val="lt1"/>
          </a:fillRef>
          <a:effectRef idx="0">
            <a:schemeClr val="dk1"/>
          </a:effectRef>
          <a:fontRef idx="minor">
            <a:schemeClr val="dk1"/>
          </a:fontRef>
        </p:style>
        <p:txBody>
          <a:bodyPr>
            <a:normAutofit/>
          </a:bodyPr>
          <a:lstStyle/>
          <a:p>
            <a:r>
              <a:rPr lang="en-US" sz="3600" dirty="0">
                <a:effectLst/>
                <a:latin typeface="Britannic Bold" panose="020B0903060703020204" pitchFamily="34" charset="0"/>
                <a:ea typeface="MS Mincho" panose="02020609040205080304" pitchFamily="49" charset="-128"/>
                <a:cs typeface="Aharoni" panose="02010803020104030203" pitchFamily="2" charset="-79"/>
              </a:rPr>
              <a:t>“He asks to acknowledge Him as the giver of all things; and for this reason He says, of all your possessions I reserve a tenth for Myself, beside gifts and offerings, which are to be brought into my storehouse” (CS 65.4) </a:t>
            </a:r>
          </a:p>
        </p:txBody>
      </p:sp>
    </p:spTree>
    <p:extLst>
      <p:ext uri="{BB962C8B-B14F-4D97-AF65-F5344CB8AC3E}">
        <p14:creationId xmlns:p14="http://schemas.microsoft.com/office/powerpoint/2010/main" val="684832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916F5E7-9A85-26C2-B1E6-28D3BEC4C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5A5C0D-63A6-F2F2-48C7-6175ED8607E7}"/>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Tithe is a Test of Loyalty to God</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9468EE08-B491-B41F-4832-F60E305092D7}"/>
              </a:ext>
            </a:extLst>
          </p:cNvPr>
          <p:cNvSpPr>
            <a:spLocks noGrp="1"/>
          </p:cNvSpPr>
          <p:nvPr>
            <p:ph idx="1"/>
          </p:nvPr>
        </p:nvSpPr>
        <p:spPr>
          <a:xfrm>
            <a:off x="5817997" y="1463040"/>
            <a:ext cx="6210718" cy="5029835"/>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r>
              <a:rPr lang="en-US" sz="3200" dirty="0">
                <a:effectLst/>
                <a:latin typeface="Britannic Bold" panose="020B0903060703020204" pitchFamily="34" charset="0"/>
                <a:ea typeface="MS Mincho" panose="02020609040205080304" pitchFamily="49" charset="-128"/>
                <a:cs typeface="Aharoni" panose="02010803020104030203" pitchFamily="2" charset="-79"/>
              </a:rPr>
              <a:t>Tithe is a test of loyalty to God.</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Adam and Eve fell into sin because of their disloyalty to Him.</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God gave them a command, but they chose their own way, and the result was miserable.</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Tithing is similar to Sabbath keeping.</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Just as God set aside the Sabbath, He also set aside the tithe.</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Faithfulness in keeping the Sabbath and returning tithes is an expression of loyalty to God.</a:t>
            </a:r>
          </a:p>
        </p:txBody>
      </p:sp>
    </p:spTree>
    <p:extLst>
      <p:ext uri="{BB962C8B-B14F-4D97-AF65-F5344CB8AC3E}">
        <p14:creationId xmlns:p14="http://schemas.microsoft.com/office/powerpoint/2010/main" val="167687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8AF0F2D-E439-68FB-9294-915ABA863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5C01511-A223-DA30-9A5B-13DE7491F235}"/>
              </a:ext>
            </a:extLst>
          </p:cNvPr>
          <p:cNvSpPr>
            <a:spLocks noGrp="1"/>
          </p:cNvSpPr>
          <p:nvPr>
            <p:ph type="title"/>
          </p:nvPr>
        </p:nvSpPr>
        <p:spPr>
          <a:xfrm>
            <a:off x="838200" y="83774"/>
            <a:ext cx="10515600" cy="1325563"/>
          </a:xfrm>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4. Income Status will not Hinder to Return what Belongs to God </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65228ABE-3DCC-B6A5-9F4A-E259692AC7CB}"/>
              </a:ext>
            </a:extLst>
          </p:cNvPr>
          <p:cNvSpPr>
            <a:spLocks noGrp="1"/>
          </p:cNvSpPr>
          <p:nvPr>
            <p:ph idx="1"/>
          </p:nvPr>
        </p:nvSpPr>
        <p:spPr>
          <a:xfrm>
            <a:off x="5848141" y="1690688"/>
            <a:ext cx="5918479" cy="4923471"/>
          </a:xfrm>
        </p:spPr>
        <p:style>
          <a:lnRef idx="2">
            <a:schemeClr val="dk1"/>
          </a:lnRef>
          <a:fillRef idx="1">
            <a:schemeClr val="lt1"/>
          </a:fillRef>
          <a:effectRef idx="0">
            <a:schemeClr val="dk1"/>
          </a:effectRef>
          <a:fontRef idx="minor">
            <a:schemeClr val="dk1"/>
          </a:fontRef>
        </p:style>
        <p:txBody>
          <a:bodyPr>
            <a:normAutofit fontScale="92500"/>
          </a:bodyPr>
          <a:lstStyle/>
          <a:p>
            <a:r>
              <a:rPr lang="en-US" sz="5400" dirty="0">
                <a:effectLst/>
                <a:latin typeface="Britannic Bold" panose="020B0903060703020204" pitchFamily="34" charset="0"/>
                <a:ea typeface="MS Mincho" panose="02020609040205080304" pitchFamily="49" charset="-128"/>
                <a:cs typeface="Aharoni" panose="02010803020104030203" pitchFamily="2" charset="-79"/>
              </a:rPr>
              <a:t>“The Lord will not look upon us with pleasure if we withhold anything, small or great, that should be return to Him” (CS 111.1) </a:t>
            </a:r>
          </a:p>
        </p:txBody>
      </p:sp>
    </p:spTree>
    <p:extLst>
      <p:ext uri="{BB962C8B-B14F-4D97-AF65-F5344CB8AC3E}">
        <p14:creationId xmlns:p14="http://schemas.microsoft.com/office/powerpoint/2010/main" val="3524921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B9307BE-EE0F-7908-8D68-B23424AFA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5C01511-A223-DA30-9A5B-13DE7491F235}"/>
              </a:ext>
            </a:extLst>
          </p:cNvPr>
          <p:cNvSpPr>
            <a:spLocks noGrp="1"/>
          </p:cNvSpPr>
          <p:nvPr>
            <p:ph type="title"/>
          </p:nvPr>
        </p:nvSpPr>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Income Status will not Hinder to Return what Belongs to God </a:t>
            </a:r>
            <a:endParaRPr lang="en-US" sz="8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65228ABE-3DCC-B6A5-9F4A-E259692AC7CB}"/>
              </a:ext>
            </a:extLst>
          </p:cNvPr>
          <p:cNvSpPr>
            <a:spLocks noGrp="1"/>
          </p:cNvSpPr>
          <p:nvPr>
            <p:ph idx="1"/>
          </p:nvPr>
        </p:nvSpPr>
        <p:spPr>
          <a:xfrm>
            <a:off x="5677319" y="1825624"/>
            <a:ext cx="6514681" cy="4788535"/>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sz="3600" dirty="0">
                <a:effectLst/>
                <a:latin typeface="Britannic Bold" panose="020B0903060703020204" pitchFamily="34" charset="0"/>
                <a:ea typeface="MS Mincho" panose="02020609040205080304" pitchFamily="49" charset="-128"/>
                <a:cs typeface="Aharoni" panose="02010803020104030203" pitchFamily="2" charset="-79"/>
              </a:rPr>
              <a:t>We cannot say to ourselves that we lack the capacity to give because we do not have enough.</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God does not require much from those who have little.</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He requires faithfulness in what we have, regardless of the amount.</a:t>
            </a:r>
          </a:p>
          <a:p>
            <a:r>
              <a:rPr lang="en-US" sz="3600" dirty="0">
                <a:effectLst/>
                <a:latin typeface="Britannic Bold" panose="020B0903060703020204" pitchFamily="34" charset="0"/>
                <a:ea typeface="MS Mincho" panose="02020609040205080304" pitchFamily="49" charset="-128"/>
                <a:cs typeface="Aharoni" panose="02010803020104030203" pitchFamily="2" charset="-79"/>
              </a:rPr>
              <a:t>One reason many poor people become poorer is that they believe only those who have enough are expected to give, and that they themselves are exempt.</a:t>
            </a:r>
          </a:p>
        </p:txBody>
      </p:sp>
    </p:spTree>
    <p:extLst>
      <p:ext uri="{BB962C8B-B14F-4D97-AF65-F5344CB8AC3E}">
        <p14:creationId xmlns:p14="http://schemas.microsoft.com/office/powerpoint/2010/main" val="2017332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5967</TotalTime>
  <Words>944</Words>
  <Application>Microsoft Macintosh PowerPoint</Application>
  <PresentationFormat>Widescreen</PresentationFormat>
  <Paragraphs>59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Britannic Bold</vt:lpstr>
      <vt:lpstr>Calibri</vt:lpstr>
      <vt:lpstr>Calibri Light</vt:lpstr>
      <vt:lpstr>Office Theme</vt:lpstr>
      <vt:lpstr>Important Principles on Stewardship</vt:lpstr>
      <vt:lpstr>1. Generosity the Law of Heaven</vt:lpstr>
      <vt:lpstr>Benevolence the Law of Heaven</vt:lpstr>
      <vt:lpstr>2. Be Sure to put Treasures only in God’s Storehouse</vt:lpstr>
      <vt:lpstr>Be Sure to put Treasures only in God’s Storehouse</vt:lpstr>
      <vt:lpstr>3. Tithe is a Test of Loyalty to God</vt:lpstr>
      <vt:lpstr>Tithe is a Test of Loyalty to God</vt:lpstr>
      <vt:lpstr>4. Income Status will not Hinder to Return what Belongs to God </vt:lpstr>
      <vt:lpstr>Income Status will not Hinder to Return what Belongs to God </vt:lpstr>
      <vt:lpstr>5. Steward of Possessions</vt:lpstr>
      <vt:lpstr>Steward of Possessions</vt:lpstr>
      <vt:lpstr>6. Poverty is not a Hindrance to Liberality </vt:lpstr>
      <vt:lpstr>Poverty is not a Hindrance to Liberality </vt:lpstr>
      <vt:lpstr>7. Never Hesitate to Accept and to Ask Help from Gentiles</vt:lpstr>
      <vt:lpstr>Never Hesitate to Accept and to Ask Help from Gentiles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Stewardship</dc:title>
  <dc:creator>Ildefonso Baquilabat</dc:creator>
  <cp:lastModifiedBy>Ildefonso Baquilabat</cp:lastModifiedBy>
  <cp:revision>11</cp:revision>
  <dcterms:created xsi:type="dcterms:W3CDTF">2024-05-20T03:28:03Z</dcterms:created>
  <dcterms:modified xsi:type="dcterms:W3CDTF">2026-08-20T03:08:44Z</dcterms:modified>
</cp:coreProperties>
</file>