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9DBA-DC3A-57FE-B7E8-AC30731376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F4773-1ADA-4A04-0CB5-968C31D89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F2DDE4-8E54-22B5-72CF-3CF7054E1D00}"/>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070899C7-A514-F617-99E0-053A78933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03AE1-F047-B09B-D3E3-E14F7E27B67F}"/>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115719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2DA4-34A6-7118-6C9C-656883CEE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6ECDF4-4C21-F096-A21C-B65B12F67E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CE332-79C7-283E-77A7-59DDCB4BBA26}"/>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7396F0B0-ACB0-4D1D-B613-464105BE1D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50158-A466-D2A7-2452-808C64A82BC0}"/>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402530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087032-0FFA-6401-B719-C18FAA9CEE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82126-0C85-A4D2-6EC2-11378788A5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F8BBD1-DD2F-F415-C515-FEAF820035EC}"/>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BB617B4E-2AC1-DDB9-D8A8-8CA304E03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FFE0A-70E9-8EDC-6D9C-FC61FFB4F03C}"/>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126284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2C58-12BF-5CD9-46BB-8CE55E33A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36F7E-861C-1C86-532C-7021F7397F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8F9F76-4848-DFB6-D417-38E80C9F920D}"/>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D3CA2AF8-F215-C89B-2B84-8DB37EDAE4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D80F7-3E1B-6441-D10C-B334E7341178}"/>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1875036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6F1FE-EF32-7106-DA47-074027522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3BA14-7F70-5362-EE98-8820E646D8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84F5A-B8D6-5E16-150C-2E0BE5646576}"/>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184E49E4-B9EA-B5AA-C4DA-C2E53A0E0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68B24-0B5E-800A-7DFF-7D6F062CCBB9}"/>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376020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5957C-18DB-54D1-CBEA-0ADA1B445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84D0B-27E2-0196-51BC-FB9865237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E6A75-6D36-0F65-3B13-1AC219E8D7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C4EA22-2909-4FDC-B530-A1BE20CE5722}"/>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6" name="Footer Placeholder 5">
            <a:extLst>
              <a:ext uri="{FF2B5EF4-FFF2-40B4-BE49-F238E27FC236}">
                <a16:creationId xmlns:a16="http://schemas.microsoft.com/office/drawing/2014/main" id="{F4114632-21AC-FE53-7E24-50C19B031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AF4FAE-84A3-AD42-7320-83E665CBCB70}"/>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302905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16BF-8D5F-6357-AE61-F006E85E2D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0C929-1A46-2310-8AB3-FC8BA7AF1D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076270-4963-C310-9453-BF38335ED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90041-28B7-E98E-4E41-E789EAD088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B37B25-1116-0BC5-A36A-726C9C391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B0EAAC-65AB-64D1-AE6F-4F1F44676F3D}"/>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8" name="Footer Placeholder 7">
            <a:extLst>
              <a:ext uri="{FF2B5EF4-FFF2-40B4-BE49-F238E27FC236}">
                <a16:creationId xmlns:a16="http://schemas.microsoft.com/office/drawing/2014/main" id="{2B8F88EC-3B15-6F69-9F6F-C71D6C994D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29073-0268-BB3D-F7B6-2F4654C7A391}"/>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1822121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3E34-C92C-800E-FA57-2E0083461A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58C94-0F8A-8645-19C3-04CB2C9376C7}"/>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4" name="Footer Placeholder 3">
            <a:extLst>
              <a:ext uri="{FF2B5EF4-FFF2-40B4-BE49-F238E27FC236}">
                <a16:creationId xmlns:a16="http://schemas.microsoft.com/office/drawing/2014/main" id="{B3D1107B-7E7F-BEDC-1F32-69743F7120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ED4EE8-1CC7-77A1-E0F0-CD7FEE404C4A}"/>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300977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77CEB-591F-F859-836F-F32CF0C3D021}"/>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3" name="Footer Placeholder 2">
            <a:extLst>
              <a:ext uri="{FF2B5EF4-FFF2-40B4-BE49-F238E27FC236}">
                <a16:creationId xmlns:a16="http://schemas.microsoft.com/office/drawing/2014/main" id="{B409801D-7E47-12DB-F0F3-10E79889CA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63A4D0-E0C0-EDDB-30BA-7EEEE846C745}"/>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177143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5DE0-8993-AC34-7AF4-F6C89BBC1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83C846-D5CD-8BC5-EC2C-D68EEADC5D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FBA5C-E610-3A41-4AED-E87EDA928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7E5818-F457-C4CE-16AD-56DFADBAEF34}"/>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6" name="Footer Placeholder 5">
            <a:extLst>
              <a:ext uri="{FF2B5EF4-FFF2-40B4-BE49-F238E27FC236}">
                <a16:creationId xmlns:a16="http://schemas.microsoft.com/office/drawing/2014/main" id="{68C145D5-5022-A244-26B8-B0B1A766B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CF22F-C785-67EC-68BB-F8D4B71BFC29}"/>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402571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07FE-0EF0-2DB1-6F56-8B8D16FC97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E21E3F-B400-0F4D-DEB2-685DCA0C8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379A33-107D-1271-1D5C-A3DB964B5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F9DB4-F2FB-D851-86B4-00410091916C}"/>
              </a:ext>
            </a:extLst>
          </p:cNvPr>
          <p:cNvSpPr>
            <a:spLocks noGrp="1"/>
          </p:cNvSpPr>
          <p:nvPr>
            <p:ph type="dt" sz="half" idx="10"/>
          </p:nvPr>
        </p:nvSpPr>
        <p:spPr/>
        <p:txBody>
          <a:bodyPr/>
          <a:lstStyle/>
          <a:p>
            <a:fld id="{3B265A1A-55DB-4DF8-85CE-A9D269F2626B}" type="datetimeFigureOut">
              <a:rPr lang="en-US" smtClean="0"/>
              <a:t>1/27/2026</a:t>
            </a:fld>
            <a:endParaRPr lang="en-US"/>
          </a:p>
        </p:txBody>
      </p:sp>
      <p:sp>
        <p:nvSpPr>
          <p:cNvPr id="6" name="Footer Placeholder 5">
            <a:extLst>
              <a:ext uri="{FF2B5EF4-FFF2-40B4-BE49-F238E27FC236}">
                <a16:creationId xmlns:a16="http://schemas.microsoft.com/office/drawing/2014/main" id="{F7C4D407-46A3-59B0-BA8B-EB82132E7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14F67-34A0-B593-7628-A428CD4E5AFB}"/>
              </a:ext>
            </a:extLst>
          </p:cNvPr>
          <p:cNvSpPr>
            <a:spLocks noGrp="1"/>
          </p:cNvSpPr>
          <p:nvPr>
            <p:ph type="sldNum" sz="quarter" idx="12"/>
          </p:nvPr>
        </p:nvSpPr>
        <p:spPr/>
        <p:txBody>
          <a:bodyPr/>
          <a:lstStyle/>
          <a:p>
            <a:fld id="{7417FBD0-9D27-48C7-AD15-56B0B0E0AEFA}" type="slidenum">
              <a:rPr lang="en-US" smtClean="0"/>
              <a:t>‹#›</a:t>
            </a:fld>
            <a:endParaRPr lang="en-US"/>
          </a:p>
        </p:txBody>
      </p:sp>
    </p:spTree>
    <p:extLst>
      <p:ext uri="{BB962C8B-B14F-4D97-AF65-F5344CB8AC3E}">
        <p14:creationId xmlns:p14="http://schemas.microsoft.com/office/powerpoint/2010/main" val="325737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755E0-17BA-3A1F-6D4C-2D9D9B84F9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15A6D7-D57E-B543-DBBE-7D6D7B01F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43167-3BBA-D04B-CB53-14D8356544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65A1A-55DB-4DF8-85CE-A9D269F2626B}" type="datetimeFigureOut">
              <a:rPr lang="en-US" smtClean="0"/>
              <a:t>1/27/2026</a:t>
            </a:fld>
            <a:endParaRPr lang="en-US"/>
          </a:p>
        </p:txBody>
      </p:sp>
      <p:sp>
        <p:nvSpPr>
          <p:cNvPr id="5" name="Footer Placeholder 4">
            <a:extLst>
              <a:ext uri="{FF2B5EF4-FFF2-40B4-BE49-F238E27FC236}">
                <a16:creationId xmlns:a16="http://schemas.microsoft.com/office/drawing/2014/main" id="{3399D5EB-6C2F-FA13-9E2D-A218E4CEBD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BC81DE-BD14-D081-E4A1-3865F935D5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17FBD0-9D27-48C7-AD15-56B0B0E0AEFA}" type="slidenum">
              <a:rPr lang="en-US" smtClean="0"/>
              <a:t>‹#›</a:t>
            </a:fld>
            <a:endParaRPr lang="en-US"/>
          </a:p>
        </p:txBody>
      </p:sp>
    </p:spTree>
    <p:extLst>
      <p:ext uri="{BB962C8B-B14F-4D97-AF65-F5344CB8AC3E}">
        <p14:creationId xmlns:p14="http://schemas.microsoft.com/office/powerpoint/2010/main" val="752039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2D88-2DF0-8143-5035-B14EBF0B0B97}"/>
              </a:ext>
            </a:extLst>
          </p:cNvPr>
          <p:cNvSpPr>
            <a:spLocks noGrp="1"/>
          </p:cNvSpPr>
          <p:nvPr>
            <p:ph type="ctrTitle"/>
          </p:nvPr>
        </p:nvSpPr>
        <p:spPr>
          <a:xfrm>
            <a:off x="1524000" y="1122363"/>
            <a:ext cx="9144000" cy="1655762"/>
          </a:xfrm>
        </p:spPr>
        <p:txBody>
          <a:bodyPr>
            <a:normAutofit/>
          </a:bodyPr>
          <a:lstStyle/>
          <a:p>
            <a:r>
              <a:rPr lang="en-US" sz="4800" dirty="0">
                <a:latin typeface="Aharoni" panose="02010803020104030203" pitchFamily="2" charset="-79"/>
                <a:cs typeface="Aharoni" panose="02010803020104030203" pitchFamily="2" charset="-79"/>
              </a:rPr>
              <a:t>SERMON TITLE: “THE OWNER AND THE MANAGER”</a:t>
            </a:r>
          </a:p>
        </p:txBody>
      </p:sp>
      <p:sp>
        <p:nvSpPr>
          <p:cNvPr id="3" name="Subtitle 2">
            <a:extLst>
              <a:ext uri="{FF2B5EF4-FFF2-40B4-BE49-F238E27FC236}">
                <a16:creationId xmlns:a16="http://schemas.microsoft.com/office/drawing/2014/main" id="{51D1A5A2-76F5-8A5A-213A-CC1BD180DCD4}"/>
              </a:ext>
            </a:extLst>
          </p:cNvPr>
          <p:cNvSpPr>
            <a:spLocks noGrp="1"/>
          </p:cNvSpPr>
          <p:nvPr>
            <p:ph type="subTitle" idx="1"/>
          </p:nvPr>
        </p:nvSpPr>
        <p:spPr/>
        <p:txBody>
          <a:bodyPr>
            <a:normAutofit/>
          </a:bodyPr>
          <a:lstStyle/>
          <a:p>
            <a:r>
              <a:rPr lang="en-US" sz="4000" dirty="0">
                <a:latin typeface="Aharoni" panose="02010803020104030203" pitchFamily="2" charset="-79"/>
                <a:cs typeface="Aharoni" panose="02010803020104030203" pitchFamily="2" charset="-79"/>
              </a:rPr>
              <a:t>Prepared By:</a:t>
            </a:r>
          </a:p>
          <a:p>
            <a:r>
              <a:rPr lang="en-US" sz="4000" dirty="0">
                <a:latin typeface="Aharoni" panose="02010803020104030203" pitchFamily="2" charset="-79"/>
                <a:cs typeface="Aharoni" panose="02010803020104030203" pitchFamily="2" charset="-79"/>
              </a:rPr>
              <a:t>Pastor Ildefonso A. Baquilabat</a:t>
            </a:r>
          </a:p>
        </p:txBody>
      </p:sp>
    </p:spTree>
    <p:extLst>
      <p:ext uri="{BB962C8B-B14F-4D97-AF65-F5344CB8AC3E}">
        <p14:creationId xmlns:p14="http://schemas.microsoft.com/office/powerpoint/2010/main" val="284865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9A3FC-0F9D-E62B-ED0A-4DD41FE6A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FCDF72-4B22-1528-5F24-E717A8F4E2B3}"/>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CONCLUSION </a:t>
            </a:r>
          </a:p>
        </p:txBody>
      </p:sp>
      <p:sp>
        <p:nvSpPr>
          <p:cNvPr id="3" name="Content Placeholder 2">
            <a:extLst>
              <a:ext uri="{FF2B5EF4-FFF2-40B4-BE49-F238E27FC236}">
                <a16:creationId xmlns:a16="http://schemas.microsoft.com/office/drawing/2014/main" id="{006AFC0F-1C21-89E9-6E83-FA32EF6F9B5A}"/>
              </a:ext>
            </a:extLst>
          </p:cNvPr>
          <p:cNvSpPr>
            <a:spLocks noGrp="1"/>
          </p:cNvSpPr>
          <p:nvPr>
            <p:ph idx="1"/>
          </p:nvPr>
        </p:nvSpPr>
        <p:spPr>
          <a:xfrm>
            <a:off x="233681" y="1493520"/>
            <a:ext cx="7112000" cy="5110480"/>
          </a:xfrm>
        </p:spPr>
        <p:txBody>
          <a:bodyPr>
            <a:normAutofit lnSpcReduction="10000"/>
          </a:bodyPr>
          <a:lstStyle/>
          <a:p>
            <a:r>
              <a:rPr lang="en-US" u="sng" dirty="0">
                <a:solidFill>
                  <a:srgbClr val="C00000"/>
                </a:solidFill>
                <a:latin typeface="Aharoni" panose="02010803020104030203" pitchFamily="2" charset="-79"/>
                <a:cs typeface="Aharoni" panose="02010803020104030203" pitchFamily="2" charset="-79"/>
              </a:rPr>
              <a:t>If we understand that we </a:t>
            </a:r>
            <a:r>
              <a:rPr lang="en-US" b="1" u="sng" dirty="0">
                <a:solidFill>
                  <a:srgbClr val="C00000"/>
                </a:solidFill>
                <a:latin typeface="Aharoni" panose="02010803020104030203" pitchFamily="2" charset="-79"/>
                <a:cs typeface="Aharoni" panose="02010803020104030203" pitchFamily="2" charset="-79"/>
              </a:rPr>
              <a:t>are stewards of the things that belong to God</a:t>
            </a:r>
            <a:r>
              <a:rPr lang="en-US" u="sng" dirty="0">
                <a:solidFill>
                  <a:srgbClr val="C00000"/>
                </a:solidFill>
                <a:latin typeface="Aharoni" panose="02010803020104030203" pitchFamily="2" charset="-79"/>
                <a:cs typeface="Aharoni" panose="02010803020104030203" pitchFamily="2" charset="-79"/>
              </a:rPr>
              <a:t>:</a:t>
            </a:r>
          </a:p>
          <a:p>
            <a:r>
              <a:rPr lang="en-US" u="sng" dirty="0">
                <a:solidFill>
                  <a:srgbClr val="C00000"/>
                </a:solidFill>
                <a:latin typeface="Aharoni" panose="02010803020104030203" pitchFamily="2" charset="-79"/>
                <a:cs typeface="Aharoni" panose="02010803020104030203" pitchFamily="2" charset="-79"/>
              </a:rPr>
              <a:t>A. We should truly demonstrate </a:t>
            </a:r>
            <a:r>
              <a:rPr lang="en-US" b="1" u="sng" dirty="0">
                <a:solidFill>
                  <a:srgbClr val="C00000"/>
                </a:solidFill>
                <a:latin typeface="Aharoni" panose="02010803020104030203" pitchFamily="2" charset="-79"/>
                <a:cs typeface="Aharoni" panose="02010803020104030203" pitchFamily="2" charset="-79"/>
              </a:rPr>
              <a:t>faithfulness in returning our offerings and tithes</a:t>
            </a:r>
            <a:r>
              <a:rPr lang="en-US" u="sng" dirty="0">
                <a:solidFill>
                  <a:srgbClr val="C00000"/>
                </a:solidFill>
                <a:latin typeface="Aharoni" panose="02010803020104030203" pitchFamily="2" charset="-79"/>
                <a:cs typeface="Aharoni" panose="02010803020104030203" pitchFamily="2" charset="-79"/>
              </a:rPr>
              <a:t>.</a:t>
            </a:r>
            <a:br>
              <a:rPr lang="en-US" u="sng" dirty="0">
                <a:solidFill>
                  <a:srgbClr val="C00000"/>
                </a:solidFill>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B. We should also </a:t>
            </a:r>
            <a:r>
              <a:rPr lang="en-US" b="1" dirty="0">
                <a:latin typeface="Aharoni" panose="02010803020104030203" pitchFamily="2" charset="-79"/>
                <a:cs typeface="Aharoni" panose="02010803020104030203" pitchFamily="2" charset="-79"/>
              </a:rPr>
              <a:t>devote time to His work</a:t>
            </a:r>
            <a:r>
              <a:rPr lang="en-US"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C. We should </a:t>
            </a:r>
            <a:r>
              <a:rPr lang="en-US" b="1" dirty="0">
                <a:latin typeface="Aharoni" panose="02010803020104030203" pitchFamily="2" charset="-79"/>
                <a:cs typeface="Aharoni" panose="02010803020104030203" pitchFamily="2" charset="-79"/>
              </a:rPr>
              <a:t>take care of our physical health</a:t>
            </a:r>
            <a:r>
              <a:rPr lang="en-US"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D. Use your </a:t>
            </a:r>
            <a:r>
              <a:rPr lang="en-US" b="1" dirty="0">
                <a:latin typeface="Aharoni" panose="02010803020104030203" pitchFamily="2" charset="-79"/>
                <a:cs typeface="Aharoni" panose="02010803020104030203" pitchFamily="2" charset="-79"/>
              </a:rPr>
              <a:t>talents and spiritual gifts for His glory</a:t>
            </a:r>
            <a:r>
              <a:rPr lang="en-US"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E. </a:t>
            </a:r>
            <a:r>
              <a:rPr lang="en-US" b="1" dirty="0">
                <a:latin typeface="Aharoni" panose="02010803020104030203" pitchFamily="2" charset="-79"/>
                <a:cs typeface="Aharoni" panose="02010803020104030203" pitchFamily="2" charset="-79"/>
              </a:rPr>
              <a:t>Exhibit a good influence on others</a:t>
            </a:r>
            <a:r>
              <a:rPr lang="en-US"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F. And </a:t>
            </a:r>
            <a:r>
              <a:rPr lang="en-US" b="1" dirty="0">
                <a:latin typeface="Aharoni" panose="02010803020104030203" pitchFamily="2" charset="-79"/>
                <a:cs typeface="Aharoni" panose="02010803020104030203" pitchFamily="2" charset="-79"/>
              </a:rPr>
              <a:t>help others through material things</a:t>
            </a:r>
            <a:r>
              <a:rPr lang="en-US" dirty="0">
                <a:latin typeface="Aharoni" panose="02010803020104030203" pitchFamily="2" charset="-79"/>
                <a:cs typeface="Aharoni" panose="02010803020104030203" pitchFamily="2" charset="-79"/>
              </a:rPr>
              <a:t>.</a:t>
            </a:r>
          </a:p>
        </p:txBody>
      </p:sp>
      <p:pic>
        <p:nvPicPr>
          <p:cNvPr id="4" name="Picture 3">
            <a:extLst>
              <a:ext uri="{FF2B5EF4-FFF2-40B4-BE49-F238E27FC236}">
                <a16:creationId xmlns:a16="http://schemas.microsoft.com/office/drawing/2014/main" id="{67DA26E0-3A9F-4B1B-CF17-0F337A00265C}"/>
              </a:ext>
            </a:extLst>
          </p:cNvPr>
          <p:cNvPicPr>
            <a:picLocks noChangeAspect="1"/>
          </p:cNvPicPr>
          <p:nvPr/>
        </p:nvPicPr>
        <p:blipFill>
          <a:blip r:embed="rId2"/>
          <a:stretch>
            <a:fillRect/>
          </a:stretch>
        </p:blipFill>
        <p:spPr>
          <a:xfrm>
            <a:off x="7498081" y="1513840"/>
            <a:ext cx="4368800" cy="5079999"/>
          </a:xfrm>
          <a:prstGeom prst="rect">
            <a:avLst/>
          </a:prstGeom>
        </p:spPr>
      </p:pic>
    </p:spTree>
    <p:extLst>
      <p:ext uri="{BB962C8B-B14F-4D97-AF65-F5344CB8AC3E}">
        <p14:creationId xmlns:p14="http://schemas.microsoft.com/office/powerpoint/2010/main" val="34268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8D97-BC86-D2F4-CC5D-9CD8533F5B42}"/>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Scripture Reading </a:t>
            </a:r>
          </a:p>
        </p:txBody>
      </p:sp>
      <p:sp>
        <p:nvSpPr>
          <p:cNvPr id="3" name="Content Placeholder 2">
            <a:extLst>
              <a:ext uri="{FF2B5EF4-FFF2-40B4-BE49-F238E27FC236}">
                <a16:creationId xmlns:a16="http://schemas.microsoft.com/office/drawing/2014/main" id="{6E61C224-65D4-B36C-0A3D-5BF0552B38C3}"/>
              </a:ext>
            </a:extLst>
          </p:cNvPr>
          <p:cNvSpPr>
            <a:spLocks noGrp="1"/>
          </p:cNvSpPr>
          <p:nvPr>
            <p:ph idx="1"/>
          </p:nvPr>
        </p:nvSpPr>
        <p:spPr>
          <a:xfrm>
            <a:off x="568960" y="1825625"/>
            <a:ext cx="6522720" cy="4667250"/>
          </a:xfrm>
        </p:spPr>
        <p:txBody>
          <a:bodyPr>
            <a:normAutofit/>
          </a:bodyPr>
          <a:lstStyle/>
          <a:p>
            <a:r>
              <a:rPr lang="en-US" sz="3200" dirty="0">
                <a:latin typeface="Aharoni" panose="02010803020104030203" pitchFamily="2" charset="-79"/>
                <a:cs typeface="Aharoni" panose="02010803020104030203" pitchFamily="2" charset="-79"/>
              </a:rPr>
              <a:t>“The earth is the Lord’s, and all its fullness, the world and those who dwell therein.”— Psalm 24:1</a:t>
            </a:r>
          </a:p>
          <a:p>
            <a:r>
              <a:rPr lang="en-US" sz="3200" dirty="0">
                <a:latin typeface="Aharoni" panose="02010803020104030203" pitchFamily="2" charset="-79"/>
                <a:cs typeface="Aharoni" panose="02010803020104030203" pitchFamily="2" charset="-79"/>
              </a:rPr>
              <a:t>“Let a man so consider us, as servants of Christ and stewards of the mysteries of God. Moreover it is required in stewards that one be found faithful.”— 1 Corinthians 4:1–2</a:t>
            </a:r>
          </a:p>
        </p:txBody>
      </p:sp>
      <p:pic>
        <p:nvPicPr>
          <p:cNvPr id="4" name="Picture 3">
            <a:extLst>
              <a:ext uri="{FF2B5EF4-FFF2-40B4-BE49-F238E27FC236}">
                <a16:creationId xmlns:a16="http://schemas.microsoft.com/office/drawing/2014/main" id="{FBFB5E77-3FB9-ECDB-4D8F-7DD1959F16D4}"/>
              </a:ext>
            </a:extLst>
          </p:cNvPr>
          <p:cNvPicPr>
            <a:picLocks noChangeAspect="1"/>
          </p:cNvPicPr>
          <p:nvPr/>
        </p:nvPicPr>
        <p:blipFill>
          <a:blip r:embed="rId2"/>
          <a:stretch>
            <a:fillRect/>
          </a:stretch>
        </p:blipFill>
        <p:spPr>
          <a:xfrm>
            <a:off x="7269480" y="1900555"/>
            <a:ext cx="4592320" cy="4592320"/>
          </a:xfrm>
          <a:prstGeom prst="rect">
            <a:avLst/>
          </a:prstGeom>
        </p:spPr>
      </p:pic>
    </p:spTree>
    <p:extLst>
      <p:ext uri="{BB962C8B-B14F-4D97-AF65-F5344CB8AC3E}">
        <p14:creationId xmlns:p14="http://schemas.microsoft.com/office/powerpoint/2010/main" val="196739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5E7F1-5DD2-2D83-B970-306AB26B390D}"/>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INTRODUCTION</a:t>
            </a:r>
          </a:p>
        </p:txBody>
      </p:sp>
      <p:sp>
        <p:nvSpPr>
          <p:cNvPr id="3" name="Content Placeholder 2">
            <a:extLst>
              <a:ext uri="{FF2B5EF4-FFF2-40B4-BE49-F238E27FC236}">
                <a16:creationId xmlns:a16="http://schemas.microsoft.com/office/drawing/2014/main" id="{90A4D327-D17B-0541-81F8-158A08462F67}"/>
              </a:ext>
            </a:extLst>
          </p:cNvPr>
          <p:cNvSpPr>
            <a:spLocks noGrp="1"/>
          </p:cNvSpPr>
          <p:nvPr>
            <p:ph idx="1"/>
          </p:nvPr>
        </p:nvSpPr>
        <p:spPr>
          <a:xfrm>
            <a:off x="396240" y="1697355"/>
            <a:ext cx="6959600" cy="4795520"/>
          </a:xfrm>
        </p:spPr>
        <p:txBody>
          <a:bodyPr>
            <a:normAutofit fontScale="92500" lnSpcReduction="10000"/>
          </a:bodyPr>
          <a:lstStyle/>
          <a:p>
            <a:r>
              <a:rPr lang="en-US" dirty="0">
                <a:latin typeface="Aharoni" panose="02010803020104030203" pitchFamily="2" charset="-79"/>
                <a:cs typeface="Aharoni" panose="02010803020104030203" pitchFamily="2" charset="-79"/>
              </a:rPr>
              <a:t>One of the greatest misunderstandings in human life is the belief that we own what we have. Society teaches us to say, “This is mine—my money, my house, my time, my life.”</a:t>
            </a:r>
          </a:p>
          <a:p>
            <a:r>
              <a:rPr lang="en-US" dirty="0">
                <a:latin typeface="Aharoni" panose="02010803020104030203" pitchFamily="2" charset="-79"/>
                <a:cs typeface="Aharoni" panose="02010803020104030203" pitchFamily="2" charset="-79"/>
              </a:rPr>
              <a:t>But the Bible begins stewardship with a radically different truth: God is the Owner. We are only managers.</a:t>
            </a:r>
          </a:p>
          <a:p>
            <a:r>
              <a:rPr lang="en-US" dirty="0">
                <a:latin typeface="Aharoni" panose="02010803020104030203" pitchFamily="2" charset="-79"/>
                <a:cs typeface="Aharoni" panose="02010803020104030203" pitchFamily="2" charset="-79"/>
              </a:rPr>
              <a:t>Stewardship does not begin with giving—it begins with recognizing ownership. Until we understand who owns everything, we will never fully understand our responsibility.</a:t>
            </a:r>
          </a:p>
        </p:txBody>
      </p:sp>
      <p:pic>
        <p:nvPicPr>
          <p:cNvPr id="4" name="Picture 3">
            <a:extLst>
              <a:ext uri="{FF2B5EF4-FFF2-40B4-BE49-F238E27FC236}">
                <a16:creationId xmlns:a16="http://schemas.microsoft.com/office/drawing/2014/main" id="{F4C061AD-0294-FD2B-FED0-3C9F4CDD54DC}"/>
              </a:ext>
            </a:extLst>
          </p:cNvPr>
          <p:cNvPicPr>
            <a:picLocks noChangeAspect="1"/>
          </p:cNvPicPr>
          <p:nvPr/>
        </p:nvPicPr>
        <p:blipFill>
          <a:blip r:embed="rId2"/>
          <a:stretch>
            <a:fillRect/>
          </a:stretch>
        </p:blipFill>
        <p:spPr>
          <a:xfrm>
            <a:off x="7528560" y="1690688"/>
            <a:ext cx="4267200" cy="4659312"/>
          </a:xfrm>
          <a:prstGeom prst="rect">
            <a:avLst/>
          </a:prstGeom>
        </p:spPr>
      </p:pic>
    </p:spTree>
    <p:extLst>
      <p:ext uri="{BB962C8B-B14F-4D97-AF65-F5344CB8AC3E}">
        <p14:creationId xmlns:p14="http://schemas.microsoft.com/office/powerpoint/2010/main" val="127931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C0D0B-2AFA-1482-312B-28CF66FE4431}"/>
              </a:ext>
            </a:extLst>
          </p:cNvPr>
          <p:cNvSpPr>
            <a:spLocks noGrp="1"/>
          </p:cNvSpPr>
          <p:nvPr>
            <p:ph type="title"/>
          </p:nvPr>
        </p:nvSpPr>
        <p:spPr>
          <a:xfrm>
            <a:off x="838200" y="151765"/>
            <a:ext cx="10515600" cy="1067435"/>
          </a:xfrm>
        </p:spPr>
        <p:txBody>
          <a:bodyPr>
            <a:normAutofit/>
          </a:bodyPr>
          <a:lstStyle/>
          <a:p>
            <a:pPr algn="ctr"/>
            <a:r>
              <a:rPr lang="en-US" sz="4000" dirty="0">
                <a:latin typeface="Aharoni" panose="02010803020104030203" pitchFamily="2" charset="-79"/>
                <a:cs typeface="Aharoni" panose="02010803020104030203" pitchFamily="2" charset="-79"/>
              </a:rPr>
              <a:t>1. GOD IS THE ABSOLUTE OWNER</a:t>
            </a:r>
          </a:p>
        </p:txBody>
      </p:sp>
      <p:sp>
        <p:nvSpPr>
          <p:cNvPr id="3" name="Content Placeholder 2">
            <a:extLst>
              <a:ext uri="{FF2B5EF4-FFF2-40B4-BE49-F238E27FC236}">
                <a16:creationId xmlns:a16="http://schemas.microsoft.com/office/drawing/2014/main" id="{AF23A2DB-6AC3-3612-6914-A6CBEB302370}"/>
              </a:ext>
            </a:extLst>
          </p:cNvPr>
          <p:cNvSpPr>
            <a:spLocks noGrp="1"/>
          </p:cNvSpPr>
          <p:nvPr>
            <p:ph idx="1"/>
          </p:nvPr>
        </p:nvSpPr>
        <p:spPr>
          <a:xfrm>
            <a:off x="121920" y="1438274"/>
            <a:ext cx="6939280" cy="5419726"/>
          </a:xfrm>
        </p:spPr>
        <p:txBody>
          <a:bodyPr>
            <a:normAutofit fontScale="92500" lnSpcReduction="10000"/>
          </a:bodyPr>
          <a:lstStyle/>
          <a:p>
            <a:r>
              <a:rPr lang="en-US" sz="1600" u="sng" dirty="0">
                <a:solidFill>
                  <a:srgbClr val="FF0000"/>
                </a:solidFill>
                <a:latin typeface="Aharoni" panose="02010803020104030203" pitchFamily="2" charset="-79"/>
                <a:cs typeface="Aharoni" panose="02010803020104030203" pitchFamily="2" charset="-79"/>
              </a:rPr>
              <a:t>David declares without hesitation:</a:t>
            </a:r>
          </a:p>
          <a:p>
            <a:r>
              <a:rPr lang="en-US" sz="1600" dirty="0">
                <a:latin typeface="Aharoni" panose="02010803020104030203" pitchFamily="2" charset="-79"/>
                <a:cs typeface="Aharoni" panose="02010803020104030203" pitchFamily="2" charset="-79"/>
              </a:rPr>
              <a:t>“The earth is the Lord’s, and all its fullness.” — Psalm 24:1</a:t>
            </a:r>
          </a:p>
          <a:p>
            <a:r>
              <a:rPr lang="en-US" sz="1600" dirty="0">
                <a:latin typeface="Aharoni" panose="02010803020104030203" pitchFamily="2" charset="-79"/>
                <a:cs typeface="Aharoni" panose="02010803020104030203" pitchFamily="2" charset="-79"/>
              </a:rPr>
              <a:t>A. Not part of the earth.</a:t>
            </a:r>
          </a:p>
          <a:p>
            <a:r>
              <a:rPr lang="en-US" sz="1600" dirty="0">
                <a:latin typeface="Aharoni" panose="02010803020104030203" pitchFamily="2" charset="-79"/>
                <a:cs typeface="Aharoni" panose="02010803020104030203" pitchFamily="2" charset="-79"/>
              </a:rPr>
              <a:t>B. Not most of it.</a:t>
            </a:r>
          </a:p>
          <a:p>
            <a:r>
              <a:rPr lang="en-US" sz="1600" dirty="0">
                <a:latin typeface="Aharoni" panose="02010803020104030203" pitchFamily="2" charset="-79"/>
                <a:cs typeface="Aharoni" panose="02010803020104030203" pitchFamily="2" charset="-79"/>
              </a:rPr>
              <a:t>C. All of it.</a:t>
            </a:r>
          </a:p>
          <a:p>
            <a:r>
              <a:rPr lang="en-US" sz="1600" u="sng" dirty="0">
                <a:solidFill>
                  <a:srgbClr val="FF0000"/>
                </a:solidFill>
                <a:latin typeface="Aharoni" panose="02010803020104030203" pitchFamily="2" charset="-79"/>
                <a:cs typeface="Aharoni" panose="02010803020104030203" pitchFamily="2" charset="-79"/>
              </a:rPr>
              <a:t>That includes:</a:t>
            </a:r>
          </a:p>
          <a:p>
            <a:r>
              <a:rPr lang="en-US" sz="1600" dirty="0">
                <a:latin typeface="Aharoni" panose="02010803020104030203" pitchFamily="2" charset="-79"/>
                <a:cs typeface="Aharoni" panose="02010803020104030203" pitchFamily="2" charset="-79"/>
              </a:rPr>
              <a:t>A. Our lives</a:t>
            </a:r>
          </a:p>
          <a:p>
            <a:r>
              <a:rPr lang="en-US" sz="1600" dirty="0">
                <a:latin typeface="Aharoni" panose="02010803020104030203" pitchFamily="2" charset="-79"/>
                <a:cs typeface="Aharoni" panose="02010803020104030203" pitchFamily="2" charset="-79"/>
              </a:rPr>
              <a:t>B. Our bodies</a:t>
            </a:r>
          </a:p>
          <a:p>
            <a:r>
              <a:rPr lang="en-US" sz="1600" dirty="0">
                <a:latin typeface="Aharoni" panose="02010803020104030203" pitchFamily="2" charset="-79"/>
                <a:cs typeface="Aharoni" panose="02010803020104030203" pitchFamily="2" charset="-79"/>
              </a:rPr>
              <a:t>C. Our abilities</a:t>
            </a:r>
          </a:p>
          <a:p>
            <a:r>
              <a:rPr lang="en-US" sz="1600" dirty="0">
                <a:latin typeface="Aharoni" panose="02010803020104030203" pitchFamily="2" charset="-79"/>
                <a:cs typeface="Aharoni" panose="02010803020104030203" pitchFamily="2" charset="-79"/>
              </a:rPr>
              <a:t>D. Our time</a:t>
            </a:r>
          </a:p>
          <a:p>
            <a:r>
              <a:rPr lang="en-US" sz="1600" dirty="0">
                <a:latin typeface="Aharoni" panose="02010803020104030203" pitchFamily="2" charset="-79"/>
                <a:cs typeface="Aharoni" panose="02010803020104030203" pitchFamily="2" charset="-79"/>
              </a:rPr>
              <a:t>E. Our possessions</a:t>
            </a:r>
          </a:p>
          <a:p>
            <a:r>
              <a:rPr lang="en-US" sz="1600" u="sng" dirty="0">
                <a:solidFill>
                  <a:srgbClr val="FF0000"/>
                </a:solidFill>
                <a:latin typeface="Aharoni" panose="02010803020104030203" pitchFamily="2" charset="-79"/>
                <a:cs typeface="Aharoni" panose="02010803020104030203" pitchFamily="2" charset="-79"/>
              </a:rPr>
              <a:t>Ellen G. White affirms this clearly:</a:t>
            </a:r>
          </a:p>
          <a:p>
            <a:r>
              <a:rPr lang="en-US" sz="1600" dirty="0">
                <a:latin typeface="Aharoni" panose="02010803020104030203" pitchFamily="2" charset="-79"/>
                <a:cs typeface="Aharoni" panose="02010803020104030203" pitchFamily="2" charset="-79"/>
              </a:rPr>
              <a:t>“God is the owner of heaven and earth. All things are His.”— Counsels on Stewardship, p. 68</a:t>
            </a:r>
          </a:p>
          <a:p>
            <a:r>
              <a:rPr lang="en-US" sz="1600" dirty="0">
                <a:latin typeface="Aharoni" panose="02010803020104030203" pitchFamily="2" charset="-79"/>
                <a:cs typeface="Aharoni" panose="02010803020104030203" pitchFamily="2" charset="-79"/>
              </a:rPr>
              <a:t>We brought nothing into this world, and we will take nothing out. Everything we possess is temporarily placed in our hands by God.</a:t>
            </a:r>
          </a:p>
          <a:p>
            <a:r>
              <a:rPr lang="en-US" sz="1600" dirty="0">
                <a:latin typeface="Aharoni" panose="02010803020104030203" pitchFamily="2" charset="-79"/>
                <a:cs typeface="Aharoni" panose="02010803020104030203" pitchFamily="2" charset="-79"/>
              </a:rPr>
              <a:t>When we forget this truth, pride grows. When we remember it, humility and faithfulness grow.</a:t>
            </a:r>
          </a:p>
        </p:txBody>
      </p:sp>
      <p:pic>
        <p:nvPicPr>
          <p:cNvPr id="4" name="Picture 3">
            <a:extLst>
              <a:ext uri="{FF2B5EF4-FFF2-40B4-BE49-F238E27FC236}">
                <a16:creationId xmlns:a16="http://schemas.microsoft.com/office/drawing/2014/main" id="{556906CE-84A5-BC56-B6EE-6C4B20DD8AB9}"/>
              </a:ext>
            </a:extLst>
          </p:cNvPr>
          <p:cNvPicPr>
            <a:picLocks noChangeAspect="1"/>
          </p:cNvPicPr>
          <p:nvPr/>
        </p:nvPicPr>
        <p:blipFill>
          <a:blip r:embed="rId2"/>
          <a:stretch>
            <a:fillRect/>
          </a:stretch>
        </p:blipFill>
        <p:spPr>
          <a:xfrm>
            <a:off x="7193280" y="1438274"/>
            <a:ext cx="4798060" cy="5196205"/>
          </a:xfrm>
          <a:prstGeom prst="rect">
            <a:avLst/>
          </a:prstGeom>
        </p:spPr>
      </p:pic>
    </p:spTree>
    <p:extLst>
      <p:ext uri="{BB962C8B-B14F-4D97-AF65-F5344CB8AC3E}">
        <p14:creationId xmlns:p14="http://schemas.microsoft.com/office/powerpoint/2010/main" val="389578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DF5CF-C511-9F7A-CB0B-379F65B955AE}"/>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2. WE ARE STEWARDS, NOT OWNERS </a:t>
            </a:r>
          </a:p>
        </p:txBody>
      </p:sp>
      <p:sp>
        <p:nvSpPr>
          <p:cNvPr id="3" name="Content Placeholder 2">
            <a:extLst>
              <a:ext uri="{FF2B5EF4-FFF2-40B4-BE49-F238E27FC236}">
                <a16:creationId xmlns:a16="http://schemas.microsoft.com/office/drawing/2014/main" id="{99F84046-57E2-012C-1A85-E8E34CB777BE}"/>
              </a:ext>
            </a:extLst>
          </p:cNvPr>
          <p:cNvSpPr>
            <a:spLocks noGrp="1"/>
          </p:cNvSpPr>
          <p:nvPr>
            <p:ph idx="1"/>
          </p:nvPr>
        </p:nvSpPr>
        <p:spPr>
          <a:xfrm>
            <a:off x="223520" y="1825624"/>
            <a:ext cx="7012304" cy="4849495"/>
          </a:xfrm>
        </p:spPr>
        <p:txBody>
          <a:bodyPr>
            <a:normAutofit/>
          </a:bodyPr>
          <a:lstStyle/>
          <a:p>
            <a:r>
              <a:rPr lang="en-US" sz="2000" u="sng" dirty="0">
                <a:solidFill>
                  <a:srgbClr val="FF0000"/>
                </a:solidFill>
                <a:latin typeface="Aharoni" panose="02010803020104030203" pitchFamily="2" charset="-79"/>
                <a:cs typeface="Aharoni" panose="02010803020104030203" pitchFamily="2" charset="-79"/>
              </a:rPr>
              <a:t>Paul explains our position:</a:t>
            </a:r>
          </a:p>
          <a:p>
            <a:r>
              <a:rPr lang="en-US" sz="2000" dirty="0">
                <a:latin typeface="Aharoni" panose="02010803020104030203" pitchFamily="2" charset="-79"/>
                <a:cs typeface="Aharoni" panose="02010803020104030203" pitchFamily="2" charset="-79"/>
              </a:rPr>
              <a:t>“Let a man so consider us, as servants of Christ and stewards…”— 1 Corinthians 4:1</a:t>
            </a:r>
          </a:p>
          <a:p>
            <a:r>
              <a:rPr lang="en-US" sz="2000" dirty="0">
                <a:latin typeface="Aharoni" panose="02010803020104030203" pitchFamily="2" charset="-79"/>
                <a:cs typeface="Aharoni" panose="02010803020104030203" pitchFamily="2" charset="-79"/>
              </a:rPr>
              <a:t>A. A steward is not the owner of the estate. </a:t>
            </a:r>
          </a:p>
          <a:p>
            <a:r>
              <a:rPr lang="en-US" sz="2000" dirty="0">
                <a:latin typeface="Aharoni" panose="02010803020104030203" pitchFamily="2" charset="-79"/>
                <a:cs typeface="Aharoni" panose="02010803020104030203" pitchFamily="2" charset="-79"/>
              </a:rPr>
              <a:t>B. A steward manages on behalf of the owner and will one day give an account.</a:t>
            </a:r>
          </a:p>
          <a:p>
            <a:r>
              <a:rPr lang="en-US" sz="2000" u="sng" dirty="0">
                <a:solidFill>
                  <a:srgbClr val="FF0000"/>
                </a:solidFill>
                <a:latin typeface="Aharoni" panose="02010803020104030203" pitchFamily="2" charset="-79"/>
                <a:cs typeface="Aharoni" panose="02010803020104030203" pitchFamily="2" charset="-79"/>
              </a:rPr>
              <a:t>Ellen White defines stewardship this way:</a:t>
            </a:r>
          </a:p>
          <a:p>
            <a:r>
              <a:rPr lang="en-US" sz="2000" dirty="0">
                <a:latin typeface="Aharoni" panose="02010803020104030203" pitchFamily="2" charset="-79"/>
                <a:cs typeface="Aharoni" panose="02010803020104030203" pitchFamily="2" charset="-79"/>
              </a:rPr>
              <a:t>“A steward identifies himself with his master. He accepts the responsibilities of a steward, and he must act in his stead, doing as his master would do if he were presiding.”— Counsels on Stewardship, p. 23</a:t>
            </a:r>
          </a:p>
          <a:p>
            <a:r>
              <a:rPr lang="en-US" sz="2000" dirty="0">
                <a:latin typeface="Aharoni" panose="02010803020104030203" pitchFamily="2" charset="-79"/>
                <a:cs typeface="Aharoni" panose="02010803020104030203" pitchFamily="2" charset="-79"/>
              </a:rPr>
              <a:t>This means our choices should reflect God’s character, not personal convenience. We ask not, “What do I want?” but “What would the Owner desire?”</a:t>
            </a:r>
          </a:p>
        </p:txBody>
      </p:sp>
      <p:pic>
        <p:nvPicPr>
          <p:cNvPr id="4" name="Picture 3">
            <a:extLst>
              <a:ext uri="{FF2B5EF4-FFF2-40B4-BE49-F238E27FC236}">
                <a16:creationId xmlns:a16="http://schemas.microsoft.com/office/drawing/2014/main" id="{20F030E8-224C-E0D5-4635-68C0175FBD89}"/>
              </a:ext>
            </a:extLst>
          </p:cNvPr>
          <p:cNvPicPr>
            <a:picLocks noChangeAspect="1"/>
          </p:cNvPicPr>
          <p:nvPr/>
        </p:nvPicPr>
        <p:blipFill>
          <a:blip r:embed="rId2"/>
          <a:stretch>
            <a:fillRect/>
          </a:stretch>
        </p:blipFill>
        <p:spPr>
          <a:xfrm>
            <a:off x="7235824" y="1825624"/>
            <a:ext cx="4849496" cy="4849496"/>
          </a:xfrm>
          <a:prstGeom prst="rect">
            <a:avLst/>
          </a:prstGeom>
        </p:spPr>
      </p:pic>
    </p:spTree>
    <p:extLst>
      <p:ext uri="{BB962C8B-B14F-4D97-AF65-F5344CB8AC3E}">
        <p14:creationId xmlns:p14="http://schemas.microsoft.com/office/powerpoint/2010/main" val="335211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348C0-0F6E-4330-5DD2-8EB4B19389E0}"/>
              </a:ext>
            </a:extLst>
          </p:cNvPr>
          <p:cNvSpPr>
            <a:spLocks noGrp="1"/>
          </p:cNvSpPr>
          <p:nvPr>
            <p:ph type="title"/>
          </p:nvPr>
        </p:nvSpPr>
        <p:spPr>
          <a:xfrm>
            <a:off x="838200" y="365125"/>
            <a:ext cx="10515600" cy="965835"/>
          </a:xfrm>
        </p:spPr>
        <p:txBody>
          <a:bodyPr/>
          <a:lstStyle/>
          <a:p>
            <a:pPr algn="ctr"/>
            <a:r>
              <a:rPr lang="en-US" dirty="0">
                <a:latin typeface="Aharoni" panose="02010803020104030203" pitchFamily="2" charset="-79"/>
                <a:cs typeface="Aharoni" panose="02010803020104030203" pitchFamily="2" charset="-79"/>
              </a:rPr>
              <a:t>3. FAITHFULNESS IS THE REQUIREMENT </a:t>
            </a:r>
          </a:p>
        </p:txBody>
      </p:sp>
      <p:sp>
        <p:nvSpPr>
          <p:cNvPr id="3" name="Content Placeholder 2">
            <a:extLst>
              <a:ext uri="{FF2B5EF4-FFF2-40B4-BE49-F238E27FC236}">
                <a16:creationId xmlns:a16="http://schemas.microsoft.com/office/drawing/2014/main" id="{5EF2DDE1-0B8E-D564-AE26-398C09CA9246}"/>
              </a:ext>
            </a:extLst>
          </p:cNvPr>
          <p:cNvSpPr>
            <a:spLocks noGrp="1"/>
          </p:cNvSpPr>
          <p:nvPr>
            <p:ph idx="1"/>
          </p:nvPr>
        </p:nvSpPr>
        <p:spPr>
          <a:xfrm>
            <a:off x="314960" y="1513840"/>
            <a:ext cx="6959600" cy="5171440"/>
          </a:xfrm>
        </p:spPr>
        <p:txBody>
          <a:bodyPr>
            <a:normAutofit/>
          </a:bodyPr>
          <a:lstStyle/>
          <a:p>
            <a:r>
              <a:rPr lang="en-US" sz="2100" dirty="0">
                <a:latin typeface="Aharoni" panose="02010803020104030203" pitchFamily="2" charset="-79"/>
                <a:cs typeface="Aharoni" panose="02010803020104030203" pitchFamily="2" charset="-79"/>
              </a:rPr>
              <a:t>God does not require stewards to be famous, wealthy, or successful—He requires them to be faithful.</a:t>
            </a:r>
          </a:p>
          <a:p>
            <a:r>
              <a:rPr lang="en-US" sz="2100" dirty="0">
                <a:latin typeface="Aharoni" panose="02010803020104030203" pitchFamily="2" charset="-79"/>
                <a:cs typeface="Aharoni" panose="02010803020104030203" pitchFamily="2" charset="-79"/>
              </a:rPr>
              <a:t>“Moreover it is required in stewards that one be found faithful.”— 1 Corinthians 4:2</a:t>
            </a:r>
          </a:p>
          <a:p>
            <a:r>
              <a:rPr lang="en-US" sz="2100" u="sng" dirty="0">
                <a:solidFill>
                  <a:srgbClr val="FF0000"/>
                </a:solidFill>
                <a:latin typeface="Aharoni" panose="02010803020104030203" pitchFamily="2" charset="-79"/>
                <a:cs typeface="Aharoni" panose="02010803020104030203" pitchFamily="2" charset="-79"/>
              </a:rPr>
              <a:t>Faithfulness means:</a:t>
            </a:r>
          </a:p>
          <a:p>
            <a:r>
              <a:rPr lang="en-US" sz="2100" dirty="0">
                <a:latin typeface="Aharoni" panose="02010803020104030203" pitchFamily="2" charset="-79"/>
                <a:cs typeface="Aharoni" panose="02010803020104030203" pitchFamily="2" charset="-79"/>
              </a:rPr>
              <a:t>A. Obedience when no one is watching</a:t>
            </a:r>
          </a:p>
          <a:p>
            <a:r>
              <a:rPr lang="en-US" sz="2100" dirty="0">
                <a:latin typeface="Aharoni" panose="02010803020104030203" pitchFamily="2" charset="-79"/>
                <a:cs typeface="Aharoni" panose="02010803020104030203" pitchFamily="2" charset="-79"/>
              </a:rPr>
              <a:t>B. Integrity in small things</a:t>
            </a:r>
          </a:p>
          <a:p>
            <a:r>
              <a:rPr lang="en-US" sz="2100" dirty="0">
                <a:latin typeface="Aharoni" panose="02010803020104030203" pitchFamily="2" charset="-79"/>
                <a:cs typeface="Aharoni" panose="02010803020104030203" pitchFamily="2" charset="-79"/>
              </a:rPr>
              <a:t>C. Trustworthiness with God’s resources</a:t>
            </a:r>
          </a:p>
          <a:p>
            <a:r>
              <a:rPr lang="en-US" sz="2100" u="sng" dirty="0">
                <a:solidFill>
                  <a:srgbClr val="FF0000"/>
                </a:solidFill>
                <a:latin typeface="Aharoni" panose="02010803020104030203" pitchFamily="2" charset="-79"/>
                <a:cs typeface="Aharoni" panose="02010803020104030203" pitchFamily="2" charset="-79"/>
              </a:rPr>
              <a:t>Ellen White writes:</a:t>
            </a:r>
          </a:p>
          <a:p>
            <a:r>
              <a:rPr lang="en-US" sz="2100" dirty="0">
                <a:latin typeface="Aharoni" panose="02010803020104030203" pitchFamily="2" charset="-79"/>
                <a:cs typeface="Aharoni" panose="02010803020104030203" pitchFamily="2" charset="-79"/>
              </a:rPr>
              <a:t>“It is faithfulness, not genius, that God requires.”— Education, p. 57</a:t>
            </a:r>
          </a:p>
          <a:p>
            <a:r>
              <a:rPr lang="en-US" sz="2100" dirty="0">
                <a:latin typeface="Aharoni" panose="02010803020104030203" pitchFamily="2" charset="-79"/>
                <a:cs typeface="Aharoni" panose="02010803020104030203" pitchFamily="2" charset="-79"/>
              </a:rPr>
              <a:t>Heaven does not measure success the way the world does. God measures faithfulness to trust.</a:t>
            </a:r>
          </a:p>
        </p:txBody>
      </p:sp>
      <p:pic>
        <p:nvPicPr>
          <p:cNvPr id="4" name="Picture 3">
            <a:extLst>
              <a:ext uri="{FF2B5EF4-FFF2-40B4-BE49-F238E27FC236}">
                <a16:creationId xmlns:a16="http://schemas.microsoft.com/office/drawing/2014/main" id="{BA6074FF-9A55-192D-7910-1CD3D05D1F3C}"/>
              </a:ext>
            </a:extLst>
          </p:cNvPr>
          <p:cNvPicPr>
            <a:picLocks noChangeAspect="1"/>
          </p:cNvPicPr>
          <p:nvPr/>
        </p:nvPicPr>
        <p:blipFill>
          <a:blip r:embed="rId2"/>
          <a:stretch>
            <a:fillRect/>
          </a:stretch>
        </p:blipFill>
        <p:spPr>
          <a:xfrm>
            <a:off x="7498081" y="1513840"/>
            <a:ext cx="4368800" cy="5079999"/>
          </a:xfrm>
          <a:prstGeom prst="rect">
            <a:avLst/>
          </a:prstGeom>
        </p:spPr>
      </p:pic>
    </p:spTree>
    <p:extLst>
      <p:ext uri="{BB962C8B-B14F-4D97-AF65-F5344CB8AC3E}">
        <p14:creationId xmlns:p14="http://schemas.microsoft.com/office/powerpoint/2010/main" val="1732013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553-14DD-EBE9-4D9A-2BBC1E068EF1}"/>
              </a:ext>
            </a:extLst>
          </p:cNvPr>
          <p:cNvSpPr>
            <a:spLocks noGrp="1"/>
          </p:cNvSpPr>
          <p:nvPr>
            <p:ph type="title"/>
          </p:nvPr>
        </p:nvSpPr>
        <p:spPr/>
        <p:txBody>
          <a:bodyPr/>
          <a:lstStyle/>
          <a:p>
            <a:pPr algn="ctr"/>
            <a:r>
              <a:rPr lang="en-US" dirty="0">
                <a:latin typeface="Aharoni" panose="02010803020104030203" pitchFamily="2" charset="-79"/>
                <a:cs typeface="Aharoni" panose="02010803020104030203" pitchFamily="2" charset="-79"/>
              </a:rPr>
              <a:t>4. WHAT HAS GOD ENTRUSTED TO US? </a:t>
            </a:r>
          </a:p>
        </p:txBody>
      </p:sp>
      <p:sp>
        <p:nvSpPr>
          <p:cNvPr id="3" name="Content Placeholder 2">
            <a:extLst>
              <a:ext uri="{FF2B5EF4-FFF2-40B4-BE49-F238E27FC236}">
                <a16:creationId xmlns:a16="http://schemas.microsoft.com/office/drawing/2014/main" id="{1B7CBDC8-9548-4F55-CE81-D4203EA66B17}"/>
              </a:ext>
            </a:extLst>
          </p:cNvPr>
          <p:cNvSpPr>
            <a:spLocks noGrp="1"/>
          </p:cNvSpPr>
          <p:nvPr>
            <p:ph idx="1"/>
          </p:nvPr>
        </p:nvSpPr>
        <p:spPr>
          <a:xfrm>
            <a:off x="497840" y="1690686"/>
            <a:ext cx="7122160" cy="4974273"/>
          </a:xfrm>
        </p:spPr>
        <p:txBody>
          <a:bodyPr>
            <a:normAutofit/>
          </a:bodyPr>
          <a:lstStyle/>
          <a:p>
            <a:r>
              <a:rPr lang="en-US" sz="2000" dirty="0">
                <a:latin typeface="Aharoni" panose="02010803020104030203" pitchFamily="2" charset="-79"/>
                <a:cs typeface="Aharoni" panose="02010803020104030203" pitchFamily="2" charset="-79"/>
              </a:rPr>
              <a:t>God has entrusted us with far more than money.</a:t>
            </a:r>
          </a:p>
          <a:p>
            <a:r>
              <a:rPr lang="en-US" sz="2000" u="sng" dirty="0">
                <a:solidFill>
                  <a:srgbClr val="FF0000"/>
                </a:solidFill>
                <a:latin typeface="Aharoni" panose="02010803020104030203" pitchFamily="2" charset="-79"/>
                <a:cs typeface="Aharoni" panose="02010803020104030203" pitchFamily="2" charset="-79"/>
              </a:rPr>
              <a:t>Ellen White says:</a:t>
            </a:r>
          </a:p>
          <a:p>
            <a:r>
              <a:rPr lang="en-US" sz="2000" dirty="0">
                <a:latin typeface="Aharoni" panose="02010803020104030203" pitchFamily="2" charset="-79"/>
                <a:cs typeface="Aharoni" panose="02010803020104030203" pitchFamily="2" charset="-79"/>
              </a:rPr>
              <a:t>“God has entrusted men with talents and means to be used for His glory. All that we have is the Lord’s.”— Christ’s Object Lessons, p. 325</a:t>
            </a:r>
          </a:p>
          <a:p>
            <a:r>
              <a:rPr lang="en-US" sz="2000" u="sng" dirty="0">
                <a:solidFill>
                  <a:srgbClr val="FF0000"/>
                </a:solidFill>
                <a:latin typeface="Aharoni" panose="02010803020104030203" pitchFamily="2" charset="-79"/>
                <a:cs typeface="Aharoni" panose="02010803020104030203" pitchFamily="2" charset="-79"/>
              </a:rPr>
              <a:t>These trusts include:</a:t>
            </a:r>
          </a:p>
          <a:p>
            <a:r>
              <a:rPr lang="en-US" sz="2000" dirty="0">
                <a:latin typeface="Aharoni" panose="02010803020104030203" pitchFamily="2" charset="-79"/>
                <a:cs typeface="Aharoni" panose="02010803020104030203" pitchFamily="2" charset="-79"/>
              </a:rPr>
              <a:t>A. Time</a:t>
            </a:r>
          </a:p>
          <a:p>
            <a:r>
              <a:rPr lang="en-US" sz="2000" dirty="0">
                <a:latin typeface="Aharoni" panose="02010803020104030203" pitchFamily="2" charset="-79"/>
                <a:cs typeface="Aharoni" panose="02010803020104030203" pitchFamily="2" charset="-79"/>
              </a:rPr>
              <a:t>B. Health</a:t>
            </a:r>
          </a:p>
          <a:p>
            <a:r>
              <a:rPr lang="en-US" sz="2000" dirty="0">
                <a:latin typeface="Aharoni" panose="02010803020104030203" pitchFamily="2" charset="-79"/>
                <a:cs typeface="Aharoni" panose="02010803020104030203" pitchFamily="2" charset="-79"/>
              </a:rPr>
              <a:t>C. Talents and spiritual gifts</a:t>
            </a:r>
          </a:p>
          <a:p>
            <a:r>
              <a:rPr lang="en-US" sz="2000" dirty="0">
                <a:latin typeface="Aharoni" panose="02010803020104030203" pitchFamily="2" charset="-79"/>
                <a:cs typeface="Aharoni" panose="02010803020104030203" pitchFamily="2" charset="-79"/>
              </a:rPr>
              <a:t>D. Influence</a:t>
            </a:r>
          </a:p>
          <a:p>
            <a:r>
              <a:rPr lang="en-US" sz="2000" dirty="0">
                <a:latin typeface="Aharoni" panose="02010803020104030203" pitchFamily="2" charset="-79"/>
                <a:cs typeface="Aharoni" panose="02010803020104030203" pitchFamily="2" charset="-79"/>
              </a:rPr>
              <a:t>E. Material possessions</a:t>
            </a:r>
          </a:p>
          <a:p>
            <a:r>
              <a:rPr lang="en-US" sz="2000" dirty="0">
                <a:latin typeface="Aharoni" panose="02010803020104030203" pitchFamily="2" charset="-79"/>
                <a:cs typeface="Aharoni" panose="02010803020104030203" pitchFamily="2" charset="-79"/>
              </a:rPr>
              <a:t>Every blessing carries responsibility. Every privilege comes with accountability.</a:t>
            </a:r>
          </a:p>
        </p:txBody>
      </p:sp>
      <p:pic>
        <p:nvPicPr>
          <p:cNvPr id="4" name="Picture 3">
            <a:extLst>
              <a:ext uri="{FF2B5EF4-FFF2-40B4-BE49-F238E27FC236}">
                <a16:creationId xmlns:a16="http://schemas.microsoft.com/office/drawing/2014/main" id="{7A5CE0AC-30F7-4F53-D955-6D7EA3BFE6B0}"/>
              </a:ext>
            </a:extLst>
          </p:cNvPr>
          <p:cNvPicPr>
            <a:picLocks noChangeAspect="1"/>
          </p:cNvPicPr>
          <p:nvPr/>
        </p:nvPicPr>
        <p:blipFill>
          <a:blip r:embed="rId2"/>
          <a:stretch>
            <a:fillRect/>
          </a:stretch>
        </p:blipFill>
        <p:spPr>
          <a:xfrm>
            <a:off x="7741920" y="1690687"/>
            <a:ext cx="4135120" cy="4802187"/>
          </a:xfrm>
          <a:prstGeom prst="rect">
            <a:avLst/>
          </a:prstGeom>
        </p:spPr>
      </p:pic>
    </p:spTree>
    <p:extLst>
      <p:ext uri="{BB962C8B-B14F-4D97-AF65-F5344CB8AC3E}">
        <p14:creationId xmlns:p14="http://schemas.microsoft.com/office/powerpoint/2010/main" val="242669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0C8F-6503-DB24-DF18-F9980E071042}"/>
              </a:ext>
            </a:extLst>
          </p:cNvPr>
          <p:cNvSpPr>
            <a:spLocks noGrp="1"/>
          </p:cNvSpPr>
          <p:nvPr>
            <p:ph type="title"/>
          </p:nvPr>
        </p:nvSpPr>
        <p:spPr/>
        <p:txBody>
          <a:bodyPr>
            <a:normAutofit/>
          </a:bodyPr>
          <a:lstStyle/>
          <a:p>
            <a:pPr algn="ctr"/>
            <a:r>
              <a:rPr lang="en-US" sz="4000" dirty="0">
                <a:latin typeface="Aharoni" panose="02010803020104030203" pitchFamily="2" charset="-79"/>
                <a:cs typeface="Aharoni" panose="02010803020104030203" pitchFamily="2" charset="-79"/>
              </a:rPr>
              <a:t>5. FROM “MY STUFF” TO “GOD’S TRUST” </a:t>
            </a:r>
          </a:p>
        </p:txBody>
      </p:sp>
      <p:sp>
        <p:nvSpPr>
          <p:cNvPr id="3" name="Content Placeholder 2">
            <a:extLst>
              <a:ext uri="{FF2B5EF4-FFF2-40B4-BE49-F238E27FC236}">
                <a16:creationId xmlns:a16="http://schemas.microsoft.com/office/drawing/2014/main" id="{C12128A3-BF8E-CAAD-A309-44D146540F4D}"/>
              </a:ext>
            </a:extLst>
          </p:cNvPr>
          <p:cNvSpPr>
            <a:spLocks noGrp="1"/>
          </p:cNvSpPr>
          <p:nvPr>
            <p:ph idx="1"/>
          </p:nvPr>
        </p:nvSpPr>
        <p:spPr>
          <a:xfrm>
            <a:off x="426720" y="1690688"/>
            <a:ext cx="7000240" cy="4802187"/>
          </a:xfrm>
        </p:spPr>
        <p:txBody>
          <a:bodyPr>
            <a:normAutofit fontScale="70000" lnSpcReduction="20000"/>
          </a:bodyPr>
          <a:lstStyle/>
          <a:p>
            <a:r>
              <a:rPr lang="en-US" dirty="0">
                <a:latin typeface="Aharoni" panose="02010803020104030203" pitchFamily="2" charset="-79"/>
                <a:cs typeface="Aharoni" panose="02010803020104030203" pitchFamily="2" charset="-79"/>
              </a:rPr>
              <a:t>The practical application of stewardship is a change in mindset.</a:t>
            </a:r>
          </a:p>
          <a:p>
            <a:r>
              <a:rPr lang="en-US" u="sng" dirty="0">
                <a:solidFill>
                  <a:srgbClr val="FF0000"/>
                </a:solidFill>
                <a:latin typeface="Aharoni" panose="02010803020104030203" pitchFamily="2" charset="-79"/>
                <a:cs typeface="Aharoni" panose="02010803020104030203" pitchFamily="2" charset="-79"/>
              </a:rPr>
              <a:t>Instead of:</a:t>
            </a:r>
          </a:p>
          <a:p>
            <a:r>
              <a:rPr lang="en-US" dirty="0">
                <a:latin typeface="Aharoni" panose="02010803020104030203" pitchFamily="2" charset="-79"/>
                <a:cs typeface="Aharoni" panose="02010803020104030203" pitchFamily="2" charset="-79"/>
              </a:rPr>
              <a:t>A. My money → God’s provision</a:t>
            </a:r>
          </a:p>
          <a:p>
            <a:r>
              <a:rPr lang="en-US" dirty="0">
                <a:latin typeface="Aharoni" panose="02010803020104030203" pitchFamily="2" charset="-79"/>
                <a:cs typeface="Aharoni" panose="02010803020104030203" pitchFamily="2" charset="-79"/>
              </a:rPr>
              <a:t>B. My time → God’s opportunity</a:t>
            </a:r>
          </a:p>
          <a:p>
            <a:r>
              <a:rPr lang="en-US" dirty="0">
                <a:latin typeface="Aharoni" panose="02010803020104030203" pitchFamily="2" charset="-79"/>
                <a:cs typeface="Aharoni" panose="02010803020104030203" pitchFamily="2" charset="-79"/>
              </a:rPr>
              <a:t>C. My talents → God’s tools</a:t>
            </a:r>
          </a:p>
          <a:p>
            <a:r>
              <a:rPr lang="en-US" u="sng" dirty="0">
                <a:solidFill>
                  <a:srgbClr val="FF0000"/>
                </a:solidFill>
                <a:latin typeface="Aharoni" panose="02010803020104030203" pitchFamily="2" charset="-79"/>
                <a:cs typeface="Aharoni" panose="02010803020104030203" pitchFamily="2" charset="-79"/>
              </a:rPr>
              <a:t>Jesus teaches this principle clearly:</a:t>
            </a:r>
          </a:p>
          <a:p>
            <a:r>
              <a:rPr lang="en-US" dirty="0">
                <a:latin typeface="Aharoni" panose="02010803020104030203" pitchFamily="2" charset="-79"/>
                <a:cs typeface="Aharoni" panose="02010803020104030203" pitchFamily="2" charset="-79"/>
              </a:rPr>
              <a:t>“He who is faithful in what is least is faithful also in much.”— Luke 16:10</a:t>
            </a:r>
          </a:p>
          <a:p>
            <a:r>
              <a:rPr lang="en-US" u="sng" dirty="0">
                <a:solidFill>
                  <a:srgbClr val="FF0000"/>
                </a:solidFill>
                <a:latin typeface="Aharoni" panose="02010803020104030203" pitchFamily="2" charset="-79"/>
                <a:cs typeface="Aharoni" panose="02010803020104030203" pitchFamily="2" charset="-79"/>
              </a:rPr>
              <a:t>Ellen White warns:</a:t>
            </a:r>
          </a:p>
          <a:p>
            <a:r>
              <a:rPr lang="en-US" dirty="0">
                <a:latin typeface="Aharoni" panose="02010803020104030203" pitchFamily="2" charset="-79"/>
                <a:cs typeface="Aharoni" panose="02010803020104030203" pitchFamily="2" charset="-79"/>
              </a:rPr>
              <a:t>“Those who regard their means as their own will fail to render to God the things that are His.”— Counsels on Stewardship, p. 67</a:t>
            </a:r>
          </a:p>
          <a:p>
            <a:r>
              <a:rPr lang="en-US" dirty="0">
                <a:latin typeface="Aharoni" panose="02010803020104030203" pitchFamily="2" charset="-79"/>
                <a:cs typeface="Aharoni" panose="02010803020104030203" pitchFamily="2" charset="-79"/>
              </a:rPr>
              <a:t>When we recognize God as Owner, generosity becomes natural, obedience becomes joyful, and sacrifice becomes meaningful.</a:t>
            </a:r>
          </a:p>
        </p:txBody>
      </p:sp>
      <p:pic>
        <p:nvPicPr>
          <p:cNvPr id="4" name="Picture 3">
            <a:extLst>
              <a:ext uri="{FF2B5EF4-FFF2-40B4-BE49-F238E27FC236}">
                <a16:creationId xmlns:a16="http://schemas.microsoft.com/office/drawing/2014/main" id="{8A071F49-0A12-11BB-5ED8-8B04EBA1EA17}"/>
              </a:ext>
            </a:extLst>
          </p:cNvPr>
          <p:cNvPicPr>
            <a:picLocks noChangeAspect="1"/>
          </p:cNvPicPr>
          <p:nvPr/>
        </p:nvPicPr>
        <p:blipFill>
          <a:blip r:embed="rId2"/>
          <a:stretch>
            <a:fillRect/>
          </a:stretch>
        </p:blipFill>
        <p:spPr>
          <a:xfrm>
            <a:off x="7498081" y="1690688"/>
            <a:ext cx="4368800" cy="4903151"/>
          </a:xfrm>
          <a:prstGeom prst="rect">
            <a:avLst/>
          </a:prstGeom>
        </p:spPr>
      </p:pic>
    </p:spTree>
    <p:extLst>
      <p:ext uri="{BB962C8B-B14F-4D97-AF65-F5344CB8AC3E}">
        <p14:creationId xmlns:p14="http://schemas.microsoft.com/office/powerpoint/2010/main" val="94571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3A1D-822E-BB44-409F-AE62786E28A0}"/>
              </a:ext>
            </a:extLst>
          </p:cNvPr>
          <p:cNvSpPr>
            <a:spLocks noGrp="1"/>
          </p:cNvSpPr>
          <p:nvPr>
            <p:ph type="title"/>
          </p:nvPr>
        </p:nvSpPr>
        <p:spPr>
          <a:xfrm>
            <a:off x="838200" y="254001"/>
            <a:ext cx="10515600" cy="1016000"/>
          </a:xfrm>
        </p:spPr>
        <p:txBody>
          <a:bodyPr/>
          <a:lstStyle/>
          <a:p>
            <a:pPr algn="ctr"/>
            <a:r>
              <a:rPr lang="en-US" dirty="0">
                <a:latin typeface="Aharoni" panose="02010803020104030203" pitchFamily="2" charset="-79"/>
                <a:cs typeface="Aharoni" panose="02010803020104030203" pitchFamily="2" charset="-79"/>
              </a:rPr>
              <a:t>CONCLUSION </a:t>
            </a:r>
          </a:p>
        </p:txBody>
      </p:sp>
      <p:sp>
        <p:nvSpPr>
          <p:cNvPr id="3" name="Content Placeholder 2">
            <a:extLst>
              <a:ext uri="{FF2B5EF4-FFF2-40B4-BE49-F238E27FC236}">
                <a16:creationId xmlns:a16="http://schemas.microsoft.com/office/drawing/2014/main" id="{CACDFE66-3384-778F-C3E5-496B3B39A747}"/>
              </a:ext>
            </a:extLst>
          </p:cNvPr>
          <p:cNvSpPr>
            <a:spLocks noGrp="1"/>
          </p:cNvSpPr>
          <p:nvPr>
            <p:ph idx="1"/>
          </p:nvPr>
        </p:nvSpPr>
        <p:spPr>
          <a:xfrm>
            <a:off x="375920" y="1493520"/>
            <a:ext cx="6990080" cy="5110480"/>
          </a:xfrm>
        </p:spPr>
        <p:txBody>
          <a:bodyPr>
            <a:normAutofit/>
          </a:bodyPr>
          <a:lstStyle/>
          <a:p>
            <a:r>
              <a:rPr lang="en-US" sz="2400" dirty="0">
                <a:latin typeface="Aharoni" panose="02010803020104030203" pitchFamily="2" charset="-79"/>
                <a:cs typeface="Aharoni" panose="02010803020104030203" pitchFamily="2" charset="-79"/>
              </a:rPr>
              <a:t>A. Stewardship begins with one foundational truth:</a:t>
            </a:r>
          </a:p>
          <a:p>
            <a:r>
              <a:rPr lang="en-US" sz="2400" dirty="0">
                <a:latin typeface="Aharoni" panose="02010803020104030203" pitchFamily="2" charset="-79"/>
                <a:cs typeface="Aharoni" panose="02010803020104030203" pitchFamily="2" charset="-79"/>
              </a:rPr>
              <a:t>B. God owns everything. </a:t>
            </a:r>
          </a:p>
          <a:p>
            <a:r>
              <a:rPr lang="en-US" sz="2400" dirty="0">
                <a:latin typeface="Aharoni" panose="02010803020104030203" pitchFamily="2" charset="-79"/>
                <a:cs typeface="Aharoni" panose="02010803020104030203" pitchFamily="2" charset="-79"/>
              </a:rPr>
              <a:t>C. We manage what He entrusts.</a:t>
            </a:r>
          </a:p>
          <a:p>
            <a:r>
              <a:rPr lang="en-US" sz="2400" dirty="0">
                <a:latin typeface="Aharoni" panose="02010803020104030203" pitchFamily="2" charset="-79"/>
                <a:cs typeface="Aharoni" panose="02010803020104030203" pitchFamily="2" charset="-79"/>
              </a:rPr>
              <a:t>D. One day, every steward will stand before the Owner. </a:t>
            </a:r>
          </a:p>
          <a:p>
            <a:r>
              <a:rPr lang="en-US" sz="2400" dirty="0">
                <a:latin typeface="Aharoni" panose="02010803020104030203" pitchFamily="2" charset="-79"/>
                <a:cs typeface="Aharoni" panose="02010803020104030203" pitchFamily="2" charset="-79"/>
              </a:rPr>
              <a:t>E. On that day, God will not ask how much we accumulated, but how faithfully we managed what He placed in our hands.</a:t>
            </a:r>
          </a:p>
          <a:p>
            <a:r>
              <a:rPr lang="en-US" sz="2400" dirty="0">
                <a:latin typeface="Aharoni" panose="02010803020104030203" pitchFamily="2" charset="-79"/>
                <a:cs typeface="Aharoni" panose="02010803020104030203" pitchFamily="2" charset="-79"/>
              </a:rPr>
              <a:t>F. Jesus longs to say to each of us:</a:t>
            </a:r>
          </a:p>
          <a:p>
            <a:r>
              <a:rPr lang="en-US" sz="2400" u="sng" dirty="0">
                <a:solidFill>
                  <a:srgbClr val="FF0000"/>
                </a:solidFill>
                <a:latin typeface="Aharoni" panose="02010803020104030203" pitchFamily="2" charset="-79"/>
                <a:cs typeface="Aharoni" panose="02010803020104030203" pitchFamily="2" charset="-79"/>
              </a:rPr>
              <a:t>“Well done, good and faithful servant.”— Matthew 25:21</a:t>
            </a:r>
          </a:p>
        </p:txBody>
      </p:sp>
      <p:pic>
        <p:nvPicPr>
          <p:cNvPr id="4" name="Picture 3">
            <a:extLst>
              <a:ext uri="{FF2B5EF4-FFF2-40B4-BE49-F238E27FC236}">
                <a16:creationId xmlns:a16="http://schemas.microsoft.com/office/drawing/2014/main" id="{1A08AFF9-4BAA-0B62-4275-7EB2D4F20FC3}"/>
              </a:ext>
            </a:extLst>
          </p:cNvPr>
          <p:cNvPicPr>
            <a:picLocks noChangeAspect="1"/>
          </p:cNvPicPr>
          <p:nvPr/>
        </p:nvPicPr>
        <p:blipFill>
          <a:blip r:embed="rId2"/>
          <a:stretch>
            <a:fillRect/>
          </a:stretch>
        </p:blipFill>
        <p:spPr>
          <a:xfrm>
            <a:off x="7498081" y="1513840"/>
            <a:ext cx="4368800" cy="5079999"/>
          </a:xfrm>
          <a:prstGeom prst="rect">
            <a:avLst/>
          </a:prstGeom>
        </p:spPr>
      </p:pic>
    </p:spTree>
    <p:extLst>
      <p:ext uri="{BB962C8B-B14F-4D97-AF65-F5344CB8AC3E}">
        <p14:creationId xmlns:p14="http://schemas.microsoft.com/office/powerpoint/2010/main" val="478559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943</Words>
  <Application>Microsoft Office PowerPoint</Application>
  <PresentationFormat>Widescreen</PresentationFormat>
  <Paragraphs>77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Calibri</vt:lpstr>
      <vt:lpstr>Calibri Light</vt:lpstr>
      <vt:lpstr>Office Theme</vt:lpstr>
      <vt:lpstr>SERMON TITLE: “THE OWNER AND THE MANAGER”</vt:lpstr>
      <vt:lpstr>Scripture Reading </vt:lpstr>
      <vt:lpstr>INTRODUCTION</vt:lpstr>
      <vt:lpstr>1. GOD IS THE ABSOLUTE OWNER</vt:lpstr>
      <vt:lpstr>2. WE ARE STEWARDS, NOT OWNERS </vt:lpstr>
      <vt:lpstr>3. FAITHFULNESS IS THE REQUIREMENT </vt:lpstr>
      <vt:lpstr>4. WHAT HAS GOD ENTRUSTED TO US? </vt:lpstr>
      <vt:lpstr>5. FROM “MY STUFF” TO “GOD’S TRUST” </vt:lpstr>
      <vt:lpstr>CONCLUSION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Ildefonso Baquilabat</dc:creator>
  <cp:lastModifiedBy>Ildefonso Baquilabat</cp:lastModifiedBy>
  <cp:revision>3</cp:revision>
  <dcterms:created xsi:type="dcterms:W3CDTF">2026-01-25T04:21:36Z</dcterms:created>
  <dcterms:modified xsi:type="dcterms:W3CDTF">2026-01-27T00:48:53Z</dcterms:modified>
</cp:coreProperties>
</file>